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a Williams" initials="C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74" d="100"/>
          <a:sy n="74" d="100"/>
        </p:scale>
        <p:origin x="6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GBONAS1\Health\Health\Health%20Case\Novartis%20-%20Burden%20of%20SCT%20in%20ALL%20patients%20-%20022695\Dissemination\ASH%20Presentation\Cost%20Figure%20pediatric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40182690747227E-2"/>
          <c:y val="1.9324300772300306E-2"/>
          <c:w val="0.90031887001496125"/>
          <c:h val="0.80638048533407014"/>
        </c:manualLayout>
      </c:layout>
      <c:barChart>
        <c:barDir val="col"/>
        <c:grouping val="clustered"/>
        <c:varyColors val="0"/>
        <c:ser>
          <c:idx val="0"/>
          <c:order val="0"/>
          <c:spPr>
            <a:solidFill>
              <a:srgbClr val="4572A7"/>
            </a:solidFill>
          </c:spPr>
          <c:invertIfNegative val="0"/>
          <c:dLbls>
            <c:dLbl>
              <c:idx val="2"/>
              <c:layout>
                <c:manualLayout>
                  <c:x val="3.5655918700013278E-3"/>
                  <c:y val="-1.169590643274853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5.3483878050019917E-3"/>
                  <c:y val="-2.339181286549707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Sheet1!$B$4:$B$10</c:f>
              <c:strCache>
                <c:ptCount val="7"/>
                <c:pt idx="0">
                  <c:v>HSCT
Hospitalization</c:v>
                </c:pt>
                <c:pt idx="1">
                  <c:v>First
100 days**</c:v>
                </c:pt>
                <c:pt idx="2">
                  <c:v>Year 1**</c:v>
                </c:pt>
                <c:pt idx="3">
                  <c:v>Year 2</c:v>
                </c:pt>
                <c:pt idx="4">
                  <c:v>Year 3</c:v>
                </c:pt>
                <c:pt idx="5">
                  <c:v>Year 4</c:v>
                </c:pt>
                <c:pt idx="6">
                  <c:v>Year 5</c:v>
                </c:pt>
              </c:strCache>
            </c:strRef>
          </c:cat>
          <c:val>
            <c:numRef>
              <c:f>Sheet1!$D$4:$D$10</c:f>
              <c:numCache>
                <c:formatCode>"$"#,##0</c:formatCode>
                <c:ptCount val="7"/>
                <c:pt idx="0">
                  <c:v>426128</c:v>
                </c:pt>
                <c:pt idx="1">
                  <c:v>509520</c:v>
                </c:pt>
                <c:pt idx="2">
                  <c:v>683099</c:v>
                </c:pt>
                <c:pt idx="3">
                  <c:v>104584</c:v>
                </c:pt>
                <c:pt idx="4">
                  <c:v>79092</c:v>
                </c:pt>
                <c:pt idx="5">
                  <c:v>106334</c:v>
                </c:pt>
                <c:pt idx="6">
                  <c:v>38291</c:v>
                </c:pt>
              </c:numCache>
            </c:numRef>
          </c:val>
        </c:ser>
        <c:dLbls>
          <c:dLblPos val="outEnd"/>
          <c:showLegendKey val="0"/>
          <c:showVal val="1"/>
          <c:showCatName val="0"/>
          <c:showSerName val="0"/>
          <c:showPercent val="0"/>
          <c:showBubbleSize val="0"/>
        </c:dLbls>
        <c:gapWidth val="20"/>
        <c:axId val="436584936"/>
        <c:axId val="436585328"/>
      </c:barChart>
      <c:catAx>
        <c:axId val="436584936"/>
        <c:scaling>
          <c:orientation val="minMax"/>
        </c:scaling>
        <c:delete val="0"/>
        <c:axPos val="b"/>
        <c:numFmt formatCode="General" sourceLinked="0"/>
        <c:majorTickMark val="out"/>
        <c:minorTickMark val="none"/>
        <c:tickLblPos val="nextTo"/>
        <c:txPr>
          <a:bodyPr/>
          <a:lstStyle/>
          <a:p>
            <a:pPr>
              <a:defRPr sz="1100" b="1"/>
            </a:pPr>
            <a:endParaRPr lang="en-US"/>
          </a:p>
        </c:txPr>
        <c:crossAx val="436585328"/>
        <c:crosses val="autoZero"/>
        <c:auto val="1"/>
        <c:lblAlgn val="ctr"/>
        <c:lblOffset val="100"/>
        <c:noMultiLvlLbl val="0"/>
      </c:catAx>
      <c:valAx>
        <c:axId val="436585328"/>
        <c:scaling>
          <c:orientation val="minMax"/>
          <c:max val="800000"/>
        </c:scaling>
        <c:delete val="0"/>
        <c:axPos val="l"/>
        <c:majorGridlines/>
        <c:numFmt formatCode="&quot;$&quot;#,##0" sourceLinked="1"/>
        <c:majorTickMark val="out"/>
        <c:minorTickMark val="none"/>
        <c:tickLblPos val="nextTo"/>
        <c:txPr>
          <a:bodyPr/>
          <a:lstStyle/>
          <a:p>
            <a:pPr>
              <a:defRPr b="1"/>
            </a:pPr>
            <a:endParaRPr lang="en-US"/>
          </a:p>
        </c:txPr>
        <c:crossAx val="436584936"/>
        <c:crosses val="autoZero"/>
        <c:crossBetween val="between"/>
      </c:valAx>
      <c:spPr>
        <a:ln>
          <a:noFill/>
        </a:ln>
      </c:spPr>
    </c:plotArea>
    <c:plotVisOnly val="1"/>
    <c:dispBlanksAs val="gap"/>
    <c:showDLblsOverMax val="0"/>
  </c:chart>
  <c:spPr>
    <a:ln>
      <a:noFill/>
    </a:ln>
  </c:spPr>
  <c:txPr>
    <a:bodyPr/>
    <a:lstStyle/>
    <a:p>
      <a:pPr>
        <a:defRPr sz="1200">
          <a:latin typeface="+mn-lt"/>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5-09-17T14:54:55.979" idx="1">
    <p:pos x="10" y="10"/>
    <p:text>can we include a reference?</p:tex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981F-54AF-4FC5-9B3D-3B32EB93C5B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3AC7D03-767C-444E-B278-E2E85C043956}">
      <dgm:prSet/>
      <dgm:spPr/>
      <dgm:t>
        <a:bodyPr/>
        <a:lstStyle/>
        <a:p>
          <a:pPr rtl="0"/>
          <a:r>
            <a:rPr lang="en-US" b="1" dirty="0" smtClean="0"/>
            <a:t>Failures of Care Delivery </a:t>
          </a:r>
        </a:p>
        <a:p>
          <a:pPr rtl="0"/>
          <a:r>
            <a:rPr lang="en-US" dirty="0" smtClean="0"/>
            <a:t>Adverse Events, HAIs, Misdiagnosis</a:t>
          </a:r>
          <a:endParaRPr lang="en-US" dirty="0"/>
        </a:p>
      </dgm:t>
    </dgm:pt>
    <dgm:pt modelId="{7155158F-D3E4-4CD2-A064-03CCB1C563A7}" type="parTrans" cxnId="{E8FACDA7-3867-4A4E-BF59-90AB1EE7C753}">
      <dgm:prSet/>
      <dgm:spPr/>
      <dgm:t>
        <a:bodyPr/>
        <a:lstStyle/>
        <a:p>
          <a:endParaRPr lang="en-US"/>
        </a:p>
      </dgm:t>
    </dgm:pt>
    <dgm:pt modelId="{495E83F4-179D-4B9E-97D5-1DD5E6BC5E76}" type="sibTrans" cxnId="{E8FACDA7-3867-4A4E-BF59-90AB1EE7C753}">
      <dgm:prSet/>
      <dgm:spPr/>
      <dgm:t>
        <a:bodyPr/>
        <a:lstStyle/>
        <a:p>
          <a:endParaRPr lang="en-US"/>
        </a:p>
      </dgm:t>
    </dgm:pt>
    <dgm:pt modelId="{5FDD78B8-9DCB-4D3F-8F35-0343019BB471}">
      <dgm:prSet custT="1"/>
      <dgm:spPr/>
      <dgm:t>
        <a:bodyPr/>
        <a:lstStyle/>
        <a:p>
          <a:pPr rtl="0"/>
          <a:r>
            <a:rPr lang="en-US" sz="1900" b="1" dirty="0" smtClean="0"/>
            <a:t>Failures of Care Coordination</a:t>
          </a:r>
        </a:p>
        <a:p>
          <a:pPr rtl="0"/>
          <a:r>
            <a:rPr lang="en-US" sz="1400" dirty="0" smtClean="0"/>
            <a:t>Readmission, Decline in Functional Status</a:t>
          </a:r>
          <a:endParaRPr lang="en-US" sz="1400" dirty="0"/>
        </a:p>
      </dgm:t>
    </dgm:pt>
    <dgm:pt modelId="{99E5550D-5AE2-4B99-B320-A59FFA88A665}" type="parTrans" cxnId="{75B2912E-0386-47BC-9940-75DC8B36D8DC}">
      <dgm:prSet/>
      <dgm:spPr/>
      <dgm:t>
        <a:bodyPr/>
        <a:lstStyle/>
        <a:p>
          <a:endParaRPr lang="en-US"/>
        </a:p>
      </dgm:t>
    </dgm:pt>
    <dgm:pt modelId="{19B72A26-7009-4B7A-B844-A9B9955A3040}" type="sibTrans" cxnId="{75B2912E-0386-47BC-9940-75DC8B36D8DC}">
      <dgm:prSet/>
      <dgm:spPr/>
      <dgm:t>
        <a:bodyPr/>
        <a:lstStyle/>
        <a:p>
          <a:endParaRPr lang="en-US"/>
        </a:p>
      </dgm:t>
    </dgm:pt>
    <dgm:pt modelId="{5B3C8C43-3154-4638-878F-3852DB803A5E}">
      <dgm:prSet/>
      <dgm:spPr/>
      <dgm:t>
        <a:bodyPr/>
        <a:lstStyle/>
        <a:p>
          <a:pPr rtl="0"/>
          <a:r>
            <a:rPr lang="en-US" b="1" dirty="0" smtClean="0"/>
            <a:t>Overtreatment</a:t>
          </a:r>
        </a:p>
        <a:p>
          <a:pPr rtl="0"/>
          <a:r>
            <a:rPr lang="en-US" dirty="0" smtClean="0"/>
            <a:t>Defensive medicine, provider preference, futile care</a:t>
          </a:r>
          <a:endParaRPr lang="en-US" dirty="0"/>
        </a:p>
      </dgm:t>
    </dgm:pt>
    <dgm:pt modelId="{6526742F-0A53-40F1-B3B7-FE0414597D27}" type="parTrans" cxnId="{AF7F63FD-DF3A-4CE4-8132-8658783BC307}">
      <dgm:prSet/>
      <dgm:spPr/>
      <dgm:t>
        <a:bodyPr/>
        <a:lstStyle/>
        <a:p>
          <a:endParaRPr lang="en-US"/>
        </a:p>
      </dgm:t>
    </dgm:pt>
    <dgm:pt modelId="{4C5133CE-1DAF-43B8-84EF-ABB450837364}" type="sibTrans" cxnId="{AF7F63FD-DF3A-4CE4-8132-8658783BC307}">
      <dgm:prSet/>
      <dgm:spPr/>
      <dgm:t>
        <a:bodyPr/>
        <a:lstStyle/>
        <a:p>
          <a:endParaRPr lang="en-US"/>
        </a:p>
      </dgm:t>
    </dgm:pt>
    <dgm:pt modelId="{9A9A88DF-FBD4-46CC-B0C0-D075E34863AE}">
      <dgm:prSet custT="1"/>
      <dgm:spPr/>
      <dgm:t>
        <a:bodyPr/>
        <a:lstStyle/>
        <a:p>
          <a:pPr rtl="0"/>
          <a:r>
            <a:rPr lang="en-US" sz="2100" b="1" dirty="0" smtClean="0"/>
            <a:t>Administrative Complexity</a:t>
          </a:r>
        </a:p>
        <a:p>
          <a:pPr rtl="0"/>
          <a:r>
            <a:rPr lang="en-US" sz="1600" dirty="0" smtClean="0"/>
            <a:t>Unstandardized forms and procedures</a:t>
          </a:r>
          <a:endParaRPr lang="en-US" sz="1600" dirty="0"/>
        </a:p>
      </dgm:t>
    </dgm:pt>
    <dgm:pt modelId="{C3CCFAD6-0784-49C9-B61C-C1B29DC97640}" type="parTrans" cxnId="{398B9063-1B8A-4AD8-B147-2AF942644E21}">
      <dgm:prSet/>
      <dgm:spPr/>
      <dgm:t>
        <a:bodyPr/>
        <a:lstStyle/>
        <a:p>
          <a:endParaRPr lang="en-US"/>
        </a:p>
      </dgm:t>
    </dgm:pt>
    <dgm:pt modelId="{B999B6F0-0B90-481E-A6B8-09BBE14A7A0D}" type="sibTrans" cxnId="{398B9063-1B8A-4AD8-B147-2AF942644E21}">
      <dgm:prSet/>
      <dgm:spPr/>
      <dgm:t>
        <a:bodyPr/>
        <a:lstStyle/>
        <a:p>
          <a:endParaRPr lang="en-US"/>
        </a:p>
      </dgm:t>
    </dgm:pt>
    <dgm:pt modelId="{9098D456-204E-4D06-A05E-A4705D375128}">
      <dgm:prSet custT="1"/>
      <dgm:spPr/>
      <dgm:t>
        <a:bodyPr/>
        <a:lstStyle/>
        <a:p>
          <a:pPr rtl="0"/>
          <a:r>
            <a:rPr lang="en-US" sz="2100" b="1" dirty="0" smtClean="0"/>
            <a:t>Pricing Failures</a:t>
          </a:r>
          <a:r>
            <a:rPr lang="en-US" sz="2100" dirty="0" smtClean="0"/>
            <a:t> </a:t>
          </a:r>
          <a:r>
            <a:rPr lang="en-US" sz="1800" dirty="0" smtClean="0"/>
            <a:t>A</a:t>
          </a:r>
          <a:r>
            <a:rPr lang="en-US" sz="1600" dirty="0" smtClean="0"/>
            <a:t>bove market value for no reason</a:t>
          </a:r>
          <a:endParaRPr lang="en-US" sz="1600" dirty="0"/>
        </a:p>
      </dgm:t>
    </dgm:pt>
    <dgm:pt modelId="{159CDAAC-E963-4A36-B7E7-BE96DDCD3905}" type="parTrans" cxnId="{5AE9913E-EFA0-4E87-B876-20D4E4B0769A}">
      <dgm:prSet/>
      <dgm:spPr/>
      <dgm:t>
        <a:bodyPr/>
        <a:lstStyle/>
        <a:p>
          <a:endParaRPr lang="en-US"/>
        </a:p>
      </dgm:t>
    </dgm:pt>
    <dgm:pt modelId="{8F756A60-8BC5-4B29-8BB3-198DCB91158B}" type="sibTrans" cxnId="{5AE9913E-EFA0-4E87-B876-20D4E4B0769A}">
      <dgm:prSet/>
      <dgm:spPr/>
      <dgm:t>
        <a:bodyPr/>
        <a:lstStyle/>
        <a:p>
          <a:endParaRPr lang="en-US"/>
        </a:p>
      </dgm:t>
    </dgm:pt>
    <dgm:pt modelId="{98D87EF2-C5EA-4D98-A577-603F87FA5A75}">
      <dgm:prSet/>
      <dgm:spPr/>
      <dgm:t>
        <a:bodyPr/>
        <a:lstStyle/>
        <a:p>
          <a:pPr rtl="0"/>
          <a:r>
            <a:rPr lang="en-US" b="1" smtClean="0"/>
            <a:t>Fraud and Abuse</a:t>
          </a:r>
          <a:endParaRPr lang="en-US"/>
        </a:p>
      </dgm:t>
    </dgm:pt>
    <dgm:pt modelId="{466B17D4-A280-446D-AF51-2E7EC3F55A38}" type="parTrans" cxnId="{0B02D14C-2B53-4085-B8B1-F338942ECB6C}">
      <dgm:prSet/>
      <dgm:spPr/>
      <dgm:t>
        <a:bodyPr/>
        <a:lstStyle/>
        <a:p>
          <a:endParaRPr lang="en-US"/>
        </a:p>
      </dgm:t>
    </dgm:pt>
    <dgm:pt modelId="{F78F01C0-5930-4657-94E4-551FE7818AB5}" type="sibTrans" cxnId="{0B02D14C-2B53-4085-B8B1-F338942ECB6C}">
      <dgm:prSet/>
      <dgm:spPr/>
      <dgm:t>
        <a:bodyPr/>
        <a:lstStyle/>
        <a:p>
          <a:endParaRPr lang="en-US"/>
        </a:p>
      </dgm:t>
    </dgm:pt>
    <dgm:pt modelId="{5389CC00-40E3-42F2-88F5-9C6259D8152F}" type="pres">
      <dgm:prSet presAssocID="{22AA981F-54AF-4FC5-9B3D-3B32EB93C5BF}" presName="diagram" presStyleCnt="0">
        <dgm:presLayoutVars>
          <dgm:dir/>
          <dgm:resizeHandles val="exact"/>
        </dgm:presLayoutVars>
      </dgm:prSet>
      <dgm:spPr/>
      <dgm:t>
        <a:bodyPr/>
        <a:lstStyle/>
        <a:p>
          <a:endParaRPr lang="en-US"/>
        </a:p>
      </dgm:t>
    </dgm:pt>
    <dgm:pt modelId="{3C8C2C18-3B6E-4F1C-A0AE-707E162398EC}" type="pres">
      <dgm:prSet presAssocID="{B3AC7D03-767C-444E-B278-E2E85C043956}" presName="node" presStyleLbl="node1" presStyleIdx="0" presStyleCnt="6">
        <dgm:presLayoutVars>
          <dgm:bulletEnabled val="1"/>
        </dgm:presLayoutVars>
      </dgm:prSet>
      <dgm:spPr/>
      <dgm:t>
        <a:bodyPr/>
        <a:lstStyle/>
        <a:p>
          <a:endParaRPr lang="en-US"/>
        </a:p>
      </dgm:t>
    </dgm:pt>
    <dgm:pt modelId="{36590B98-7157-4B7C-9331-D865F3838A62}" type="pres">
      <dgm:prSet presAssocID="{495E83F4-179D-4B9E-97D5-1DD5E6BC5E76}" presName="sibTrans" presStyleCnt="0"/>
      <dgm:spPr/>
    </dgm:pt>
    <dgm:pt modelId="{5C405141-CCF6-4D4D-BD62-35BF4052851C}" type="pres">
      <dgm:prSet presAssocID="{5FDD78B8-9DCB-4D3F-8F35-0343019BB471}" presName="node" presStyleLbl="node1" presStyleIdx="1" presStyleCnt="6">
        <dgm:presLayoutVars>
          <dgm:bulletEnabled val="1"/>
        </dgm:presLayoutVars>
      </dgm:prSet>
      <dgm:spPr/>
      <dgm:t>
        <a:bodyPr/>
        <a:lstStyle/>
        <a:p>
          <a:endParaRPr lang="en-US"/>
        </a:p>
      </dgm:t>
    </dgm:pt>
    <dgm:pt modelId="{C86A6D4C-F853-43DF-9A99-4EEA280DF70D}" type="pres">
      <dgm:prSet presAssocID="{19B72A26-7009-4B7A-B844-A9B9955A3040}" presName="sibTrans" presStyleCnt="0"/>
      <dgm:spPr/>
    </dgm:pt>
    <dgm:pt modelId="{29654EBA-E437-405C-88C4-908C6BA32877}" type="pres">
      <dgm:prSet presAssocID="{5B3C8C43-3154-4638-878F-3852DB803A5E}" presName="node" presStyleLbl="node1" presStyleIdx="2" presStyleCnt="6">
        <dgm:presLayoutVars>
          <dgm:bulletEnabled val="1"/>
        </dgm:presLayoutVars>
      </dgm:prSet>
      <dgm:spPr/>
      <dgm:t>
        <a:bodyPr/>
        <a:lstStyle/>
        <a:p>
          <a:endParaRPr lang="en-US"/>
        </a:p>
      </dgm:t>
    </dgm:pt>
    <dgm:pt modelId="{CE44CBC3-EEC2-4518-8C12-F8DB180EC3A1}" type="pres">
      <dgm:prSet presAssocID="{4C5133CE-1DAF-43B8-84EF-ABB450837364}" presName="sibTrans" presStyleCnt="0"/>
      <dgm:spPr/>
    </dgm:pt>
    <dgm:pt modelId="{09C6BF99-8FF0-4165-A057-9D5E5C1D780D}" type="pres">
      <dgm:prSet presAssocID="{9A9A88DF-FBD4-46CC-B0C0-D075E34863AE}" presName="node" presStyleLbl="node1" presStyleIdx="3" presStyleCnt="6">
        <dgm:presLayoutVars>
          <dgm:bulletEnabled val="1"/>
        </dgm:presLayoutVars>
      </dgm:prSet>
      <dgm:spPr/>
      <dgm:t>
        <a:bodyPr/>
        <a:lstStyle/>
        <a:p>
          <a:endParaRPr lang="en-US"/>
        </a:p>
      </dgm:t>
    </dgm:pt>
    <dgm:pt modelId="{BB61B640-7C24-40B0-A76E-BE7A88D551F6}" type="pres">
      <dgm:prSet presAssocID="{B999B6F0-0B90-481E-A6B8-09BBE14A7A0D}" presName="sibTrans" presStyleCnt="0"/>
      <dgm:spPr/>
    </dgm:pt>
    <dgm:pt modelId="{A18C81B1-E3E2-4CBC-99C2-4DF7EE1F117E}" type="pres">
      <dgm:prSet presAssocID="{9098D456-204E-4D06-A05E-A4705D375128}" presName="node" presStyleLbl="node1" presStyleIdx="4" presStyleCnt="6">
        <dgm:presLayoutVars>
          <dgm:bulletEnabled val="1"/>
        </dgm:presLayoutVars>
      </dgm:prSet>
      <dgm:spPr/>
      <dgm:t>
        <a:bodyPr/>
        <a:lstStyle/>
        <a:p>
          <a:endParaRPr lang="en-US"/>
        </a:p>
      </dgm:t>
    </dgm:pt>
    <dgm:pt modelId="{099C8803-4D5A-413A-828D-5A416CE22E2F}" type="pres">
      <dgm:prSet presAssocID="{8F756A60-8BC5-4B29-8BB3-198DCB91158B}" presName="sibTrans" presStyleCnt="0"/>
      <dgm:spPr/>
    </dgm:pt>
    <dgm:pt modelId="{96C7E522-FD63-4FDD-80F5-D34BA8075B59}" type="pres">
      <dgm:prSet presAssocID="{98D87EF2-C5EA-4D98-A577-603F87FA5A75}" presName="node" presStyleLbl="node1" presStyleIdx="5" presStyleCnt="6">
        <dgm:presLayoutVars>
          <dgm:bulletEnabled val="1"/>
        </dgm:presLayoutVars>
      </dgm:prSet>
      <dgm:spPr/>
      <dgm:t>
        <a:bodyPr/>
        <a:lstStyle/>
        <a:p>
          <a:endParaRPr lang="en-US"/>
        </a:p>
      </dgm:t>
    </dgm:pt>
  </dgm:ptLst>
  <dgm:cxnLst>
    <dgm:cxn modelId="{75B2912E-0386-47BC-9940-75DC8B36D8DC}" srcId="{22AA981F-54AF-4FC5-9B3D-3B32EB93C5BF}" destId="{5FDD78B8-9DCB-4D3F-8F35-0343019BB471}" srcOrd="1" destOrd="0" parTransId="{99E5550D-5AE2-4B99-B320-A59FFA88A665}" sibTransId="{19B72A26-7009-4B7A-B844-A9B9955A3040}"/>
    <dgm:cxn modelId="{AF8FF11B-4AB8-444E-B61D-429821A2AB56}" type="presOf" srcId="{9A9A88DF-FBD4-46CC-B0C0-D075E34863AE}" destId="{09C6BF99-8FF0-4165-A057-9D5E5C1D780D}" srcOrd="0" destOrd="0" presId="urn:microsoft.com/office/officeart/2005/8/layout/default"/>
    <dgm:cxn modelId="{5D023E32-73A5-436B-890F-E7B2F0F6D0AB}" type="presOf" srcId="{9098D456-204E-4D06-A05E-A4705D375128}" destId="{A18C81B1-E3E2-4CBC-99C2-4DF7EE1F117E}" srcOrd="0" destOrd="0" presId="urn:microsoft.com/office/officeart/2005/8/layout/default"/>
    <dgm:cxn modelId="{0B02D14C-2B53-4085-B8B1-F338942ECB6C}" srcId="{22AA981F-54AF-4FC5-9B3D-3B32EB93C5BF}" destId="{98D87EF2-C5EA-4D98-A577-603F87FA5A75}" srcOrd="5" destOrd="0" parTransId="{466B17D4-A280-446D-AF51-2E7EC3F55A38}" sibTransId="{F78F01C0-5930-4657-94E4-551FE7818AB5}"/>
    <dgm:cxn modelId="{8E995DCF-AAD7-4E00-B592-41B3ACA059A1}" type="presOf" srcId="{5B3C8C43-3154-4638-878F-3852DB803A5E}" destId="{29654EBA-E437-405C-88C4-908C6BA32877}" srcOrd="0" destOrd="0" presId="urn:microsoft.com/office/officeart/2005/8/layout/default"/>
    <dgm:cxn modelId="{6ABEB4F8-4601-4CB6-A106-4CA93F2FAF57}" type="presOf" srcId="{22AA981F-54AF-4FC5-9B3D-3B32EB93C5BF}" destId="{5389CC00-40E3-42F2-88F5-9C6259D8152F}" srcOrd="0" destOrd="0" presId="urn:microsoft.com/office/officeart/2005/8/layout/default"/>
    <dgm:cxn modelId="{E8FACDA7-3867-4A4E-BF59-90AB1EE7C753}" srcId="{22AA981F-54AF-4FC5-9B3D-3B32EB93C5BF}" destId="{B3AC7D03-767C-444E-B278-E2E85C043956}" srcOrd="0" destOrd="0" parTransId="{7155158F-D3E4-4CD2-A064-03CCB1C563A7}" sibTransId="{495E83F4-179D-4B9E-97D5-1DD5E6BC5E76}"/>
    <dgm:cxn modelId="{AF7F63FD-DF3A-4CE4-8132-8658783BC307}" srcId="{22AA981F-54AF-4FC5-9B3D-3B32EB93C5BF}" destId="{5B3C8C43-3154-4638-878F-3852DB803A5E}" srcOrd="2" destOrd="0" parTransId="{6526742F-0A53-40F1-B3B7-FE0414597D27}" sibTransId="{4C5133CE-1DAF-43B8-84EF-ABB450837364}"/>
    <dgm:cxn modelId="{5AE9913E-EFA0-4E87-B876-20D4E4B0769A}" srcId="{22AA981F-54AF-4FC5-9B3D-3B32EB93C5BF}" destId="{9098D456-204E-4D06-A05E-A4705D375128}" srcOrd="4" destOrd="0" parTransId="{159CDAAC-E963-4A36-B7E7-BE96DDCD3905}" sibTransId="{8F756A60-8BC5-4B29-8BB3-198DCB91158B}"/>
    <dgm:cxn modelId="{B4D510DE-CA47-4C12-8F65-1020845233BD}" type="presOf" srcId="{B3AC7D03-767C-444E-B278-E2E85C043956}" destId="{3C8C2C18-3B6E-4F1C-A0AE-707E162398EC}" srcOrd="0" destOrd="0" presId="urn:microsoft.com/office/officeart/2005/8/layout/default"/>
    <dgm:cxn modelId="{0C8EA99C-EE63-484F-8307-B0BF32D791DA}" type="presOf" srcId="{98D87EF2-C5EA-4D98-A577-603F87FA5A75}" destId="{96C7E522-FD63-4FDD-80F5-D34BA8075B59}" srcOrd="0" destOrd="0" presId="urn:microsoft.com/office/officeart/2005/8/layout/default"/>
    <dgm:cxn modelId="{398B9063-1B8A-4AD8-B147-2AF942644E21}" srcId="{22AA981F-54AF-4FC5-9B3D-3B32EB93C5BF}" destId="{9A9A88DF-FBD4-46CC-B0C0-D075E34863AE}" srcOrd="3" destOrd="0" parTransId="{C3CCFAD6-0784-49C9-B61C-C1B29DC97640}" sibTransId="{B999B6F0-0B90-481E-A6B8-09BBE14A7A0D}"/>
    <dgm:cxn modelId="{651D6F35-27C4-4A1E-8E02-05EB4A866510}" type="presOf" srcId="{5FDD78B8-9DCB-4D3F-8F35-0343019BB471}" destId="{5C405141-CCF6-4D4D-BD62-35BF4052851C}" srcOrd="0" destOrd="0" presId="urn:microsoft.com/office/officeart/2005/8/layout/default"/>
    <dgm:cxn modelId="{73237809-B2A9-4FDD-BDC0-F81BC6DE1401}" type="presParOf" srcId="{5389CC00-40E3-42F2-88F5-9C6259D8152F}" destId="{3C8C2C18-3B6E-4F1C-A0AE-707E162398EC}" srcOrd="0" destOrd="0" presId="urn:microsoft.com/office/officeart/2005/8/layout/default"/>
    <dgm:cxn modelId="{78BD827E-3A85-499F-8CFE-45CA70338B0D}" type="presParOf" srcId="{5389CC00-40E3-42F2-88F5-9C6259D8152F}" destId="{36590B98-7157-4B7C-9331-D865F3838A62}" srcOrd="1" destOrd="0" presId="urn:microsoft.com/office/officeart/2005/8/layout/default"/>
    <dgm:cxn modelId="{3ABA79E5-1ED1-4072-A89A-256F4591E508}" type="presParOf" srcId="{5389CC00-40E3-42F2-88F5-9C6259D8152F}" destId="{5C405141-CCF6-4D4D-BD62-35BF4052851C}" srcOrd="2" destOrd="0" presId="urn:microsoft.com/office/officeart/2005/8/layout/default"/>
    <dgm:cxn modelId="{9333AFEB-E1CA-486A-B149-4AB686BA561C}" type="presParOf" srcId="{5389CC00-40E3-42F2-88F5-9C6259D8152F}" destId="{C86A6D4C-F853-43DF-9A99-4EEA280DF70D}" srcOrd="3" destOrd="0" presId="urn:microsoft.com/office/officeart/2005/8/layout/default"/>
    <dgm:cxn modelId="{851A384D-9911-4652-93D1-F374EB00F25F}" type="presParOf" srcId="{5389CC00-40E3-42F2-88F5-9C6259D8152F}" destId="{29654EBA-E437-405C-88C4-908C6BA32877}" srcOrd="4" destOrd="0" presId="urn:microsoft.com/office/officeart/2005/8/layout/default"/>
    <dgm:cxn modelId="{307CE178-58CF-4940-8CBF-2ED4DA07FD36}" type="presParOf" srcId="{5389CC00-40E3-42F2-88F5-9C6259D8152F}" destId="{CE44CBC3-EEC2-4518-8C12-F8DB180EC3A1}" srcOrd="5" destOrd="0" presId="urn:microsoft.com/office/officeart/2005/8/layout/default"/>
    <dgm:cxn modelId="{A18675AB-9C64-4360-A48A-52F81195C934}" type="presParOf" srcId="{5389CC00-40E3-42F2-88F5-9C6259D8152F}" destId="{09C6BF99-8FF0-4165-A057-9D5E5C1D780D}" srcOrd="6" destOrd="0" presId="urn:microsoft.com/office/officeart/2005/8/layout/default"/>
    <dgm:cxn modelId="{DD16D775-7072-4F0B-89D2-AE3E83D55963}" type="presParOf" srcId="{5389CC00-40E3-42F2-88F5-9C6259D8152F}" destId="{BB61B640-7C24-40B0-A76E-BE7A88D551F6}" srcOrd="7" destOrd="0" presId="urn:microsoft.com/office/officeart/2005/8/layout/default"/>
    <dgm:cxn modelId="{CC1C801B-3FAB-4109-9FBC-FB7288688E51}" type="presParOf" srcId="{5389CC00-40E3-42F2-88F5-9C6259D8152F}" destId="{A18C81B1-E3E2-4CBC-99C2-4DF7EE1F117E}" srcOrd="8" destOrd="0" presId="urn:microsoft.com/office/officeart/2005/8/layout/default"/>
    <dgm:cxn modelId="{1A4C548D-FB7C-4D49-A9EF-10E563919E98}" type="presParOf" srcId="{5389CC00-40E3-42F2-88F5-9C6259D8152F}" destId="{099C8803-4D5A-413A-828D-5A416CE22E2F}" srcOrd="9" destOrd="0" presId="urn:microsoft.com/office/officeart/2005/8/layout/default"/>
    <dgm:cxn modelId="{17405361-4C4C-42DD-9B66-170ABFB7B022}" type="presParOf" srcId="{5389CC00-40E3-42F2-88F5-9C6259D8152F}" destId="{96C7E522-FD63-4FDD-80F5-D34BA8075B5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F92AD-B5B2-4D93-879F-7C4E56DCA6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CF6CD89-AB54-4B8F-87FB-E3D3A2D23067}">
      <dgm:prSet/>
      <dgm:spPr/>
      <dgm:t>
        <a:bodyPr/>
        <a:lstStyle/>
        <a:p>
          <a:pPr rtl="0"/>
          <a:r>
            <a:rPr lang="en-US" smtClean="0"/>
            <a:t>Labs</a:t>
          </a:r>
          <a:endParaRPr lang="en-US"/>
        </a:p>
      </dgm:t>
    </dgm:pt>
    <dgm:pt modelId="{C7C55D54-EDBC-4687-94C4-40DAA25D6A8A}" type="parTrans" cxnId="{CD097A78-2BAF-4385-A3F0-F08866D3D030}">
      <dgm:prSet/>
      <dgm:spPr/>
      <dgm:t>
        <a:bodyPr/>
        <a:lstStyle/>
        <a:p>
          <a:endParaRPr lang="en-US"/>
        </a:p>
      </dgm:t>
    </dgm:pt>
    <dgm:pt modelId="{54A6419E-59E6-4626-AEFD-86AE52CC7E42}" type="sibTrans" cxnId="{CD097A78-2BAF-4385-A3F0-F08866D3D030}">
      <dgm:prSet/>
      <dgm:spPr/>
      <dgm:t>
        <a:bodyPr/>
        <a:lstStyle/>
        <a:p>
          <a:endParaRPr lang="en-US"/>
        </a:p>
      </dgm:t>
    </dgm:pt>
    <dgm:pt modelId="{C4BE79B1-2B2B-411B-9818-C71D2BE94C7B}">
      <dgm:prSet/>
      <dgm:spPr/>
      <dgm:t>
        <a:bodyPr/>
        <a:lstStyle/>
        <a:p>
          <a:pPr rtl="0"/>
          <a:r>
            <a:rPr lang="en-US" smtClean="0"/>
            <a:t>Medications</a:t>
          </a:r>
          <a:endParaRPr lang="en-US"/>
        </a:p>
      </dgm:t>
    </dgm:pt>
    <dgm:pt modelId="{E9C1D025-A8AF-40E9-85EF-0A89DF1F0551}" type="parTrans" cxnId="{D74AD79E-7E56-4810-8251-77FC3594F3E8}">
      <dgm:prSet/>
      <dgm:spPr/>
      <dgm:t>
        <a:bodyPr/>
        <a:lstStyle/>
        <a:p>
          <a:endParaRPr lang="en-US"/>
        </a:p>
      </dgm:t>
    </dgm:pt>
    <dgm:pt modelId="{686380A1-11EE-4277-BC1D-75158ABA279D}" type="sibTrans" cxnId="{D74AD79E-7E56-4810-8251-77FC3594F3E8}">
      <dgm:prSet/>
      <dgm:spPr/>
      <dgm:t>
        <a:bodyPr/>
        <a:lstStyle/>
        <a:p>
          <a:endParaRPr lang="en-US"/>
        </a:p>
      </dgm:t>
    </dgm:pt>
    <dgm:pt modelId="{3913D0FA-A539-4AC0-AA17-CDA36AD20E05}">
      <dgm:prSet/>
      <dgm:spPr/>
      <dgm:t>
        <a:bodyPr/>
        <a:lstStyle/>
        <a:p>
          <a:pPr rtl="0"/>
          <a:r>
            <a:rPr lang="en-US" smtClean="0"/>
            <a:t>LOS variation</a:t>
          </a:r>
          <a:endParaRPr lang="en-US"/>
        </a:p>
      </dgm:t>
    </dgm:pt>
    <dgm:pt modelId="{B2D3AA63-EE98-4ACD-9C53-242211068CCC}" type="parTrans" cxnId="{B0787516-0B41-4E3E-B31A-3759719792C4}">
      <dgm:prSet/>
      <dgm:spPr/>
      <dgm:t>
        <a:bodyPr/>
        <a:lstStyle/>
        <a:p>
          <a:endParaRPr lang="en-US"/>
        </a:p>
      </dgm:t>
    </dgm:pt>
    <dgm:pt modelId="{95EF392E-4961-4686-A6A0-050BA7DBEAA3}" type="sibTrans" cxnId="{B0787516-0B41-4E3E-B31A-3759719792C4}">
      <dgm:prSet/>
      <dgm:spPr/>
      <dgm:t>
        <a:bodyPr/>
        <a:lstStyle/>
        <a:p>
          <a:endParaRPr lang="en-US"/>
        </a:p>
      </dgm:t>
    </dgm:pt>
    <dgm:pt modelId="{5F18447C-1521-44FB-A2EB-A2DD5D3F1FB2}">
      <dgm:prSet/>
      <dgm:spPr/>
      <dgm:t>
        <a:bodyPr/>
        <a:lstStyle/>
        <a:p>
          <a:pPr rtl="0"/>
          <a:r>
            <a:rPr lang="en-US" smtClean="0"/>
            <a:t>Variation in patient selection</a:t>
          </a:r>
          <a:endParaRPr lang="en-US"/>
        </a:p>
      </dgm:t>
    </dgm:pt>
    <dgm:pt modelId="{156739DB-4B8C-4F41-ADE9-85C3131EF1CA}" type="parTrans" cxnId="{6F31EDCC-BB37-4533-A180-E047A065EE78}">
      <dgm:prSet/>
      <dgm:spPr/>
      <dgm:t>
        <a:bodyPr/>
        <a:lstStyle/>
        <a:p>
          <a:endParaRPr lang="en-US"/>
        </a:p>
      </dgm:t>
    </dgm:pt>
    <dgm:pt modelId="{DC097BCF-81CB-43BF-B23B-5DC8108AD904}" type="sibTrans" cxnId="{6F31EDCC-BB37-4533-A180-E047A065EE78}">
      <dgm:prSet/>
      <dgm:spPr/>
      <dgm:t>
        <a:bodyPr/>
        <a:lstStyle/>
        <a:p>
          <a:endParaRPr lang="en-US"/>
        </a:p>
      </dgm:t>
    </dgm:pt>
    <dgm:pt modelId="{CCB0306C-E928-4ABE-A309-1A3DC39D4F80}">
      <dgm:prSet/>
      <dgm:spPr/>
      <dgm:t>
        <a:bodyPr/>
        <a:lstStyle/>
        <a:p>
          <a:pPr rtl="0"/>
          <a:r>
            <a:rPr lang="en-US" smtClean="0"/>
            <a:t>Variation in donor selection</a:t>
          </a:r>
          <a:endParaRPr lang="en-US"/>
        </a:p>
      </dgm:t>
    </dgm:pt>
    <dgm:pt modelId="{5644BAE1-A512-4E8D-97CC-5EA4117F0664}" type="parTrans" cxnId="{E22CCEB9-4C46-4C70-9290-FE2BAF51E28A}">
      <dgm:prSet/>
      <dgm:spPr/>
      <dgm:t>
        <a:bodyPr/>
        <a:lstStyle/>
        <a:p>
          <a:endParaRPr lang="en-US"/>
        </a:p>
      </dgm:t>
    </dgm:pt>
    <dgm:pt modelId="{F7E3111B-D80D-45FF-BBCF-7DBC94D5777A}" type="sibTrans" cxnId="{E22CCEB9-4C46-4C70-9290-FE2BAF51E28A}">
      <dgm:prSet/>
      <dgm:spPr/>
      <dgm:t>
        <a:bodyPr/>
        <a:lstStyle/>
        <a:p>
          <a:endParaRPr lang="en-US"/>
        </a:p>
      </dgm:t>
    </dgm:pt>
    <dgm:pt modelId="{8D2709B2-FAA4-4682-965A-46B0D52CA8FE}">
      <dgm:prSet/>
      <dgm:spPr/>
      <dgm:t>
        <a:bodyPr/>
        <a:lstStyle/>
        <a:p>
          <a:pPr rtl="0"/>
          <a:r>
            <a:rPr lang="en-US" smtClean="0"/>
            <a:t>Care-setting variation (IP vs OP)</a:t>
          </a:r>
          <a:endParaRPr lang="en-US"/>
        </a:p>
      </dgm:t>
    </dgm:pt>
    <dgm:pt modelId="{6E2F49AA-DE13-40C1-902B-A9356DA4D08E}" type="parTrans" cxnId="{25355414-D21B-4C99-8E1E-6CB812AEC532}">
      <dgm:prSet/>
      <dgm:spPr/>
      <dgm:t>
        <a:bodyPr/>
        <a:lstStyle/>
        <a:p>
          <a:endParaRPr lang="en-US"/>
        </a:p>
      </dgm:t>
    </dgm:pt>
    <dgm:pt modelId="{B6C60EAA-A1BA-4D23-A376-2D6C8D78CC03}" type="sibTrans" cxnId="{25355414-D21B-4C99-8E1E-6CB812AEC532}">
      <dgm:prSet/>
      <dgm:spPr/>
      <dgm:t>
        <a:bodyPr/>
        <a:lstStyle/>
        <a:p>
          <a:endParaRPr lang="en-US"/>
        </a:p>
      </dgm:t>
    </dgm:pt>
    <dgm:pt modelId="{75307C43-5AE3-45DD-B9FC-AF695469838C}">
      <dgm:prSet/>
      <dgm:spPr/>
      <dgm:t>
        <a:bodyPr/>
        <a:lstStyle/>
        <a:p>
          <a:pPr rtl="0"/>
          <a:r>
            <a:rPr lang="en-US" dirty="0" smtClean="0"/>
            <a:t>Time to consult/Time to Transplant</a:t>
          </a:r>
          <a:endParaRPr lang="en-US" dirty="0"/>
        </a:p>
      </dgm:t>
    </dgm:pt>
    <dgm:pt modelId="{30ABF293-0396-4208-AB77-8923B1DFD03C}" type="parTrans" cxnId="{97D94135-EC76-4689-AA82-35D8DE312050}">
      <dgm:prSet/>
      <dgm:spPr/>
      <dgm:t>
        <a:bodyPr/>
        <a:lstStyle/>
        <a:p>
          <a:endParaRPr lang="en-US"/>
        </a:p>
      </dgm:t>
    </dgm:pt>
    <dgm:pt modelId="{9987A625-5D1F-4F99-858D-D39505B89CA7}" type="sibTrans" cxnId="{97D94135-EC76-4689-AA82-35D8DE312050}">
      <dgm:prSet/>
      <dgm:spPr/>
      <dgm:t>
        <a:bodyPr/>
        <a:lstStyle/>
        <a:p>
          <a:endParaRPr lang="en-US"/>
        </a:p>
      </dgm:t>
    </dgm:pt>
    <dgm:pt modelId="{46FC4ADE-9885-41DB-8C4A-BDA458119BB5}">
      <dgm:prSet/>
      <dgm:spPr/>
      <dgm:t>
        <a:bodyPr/>
        <a:lstStyle/>
        <a:p>
          <a:pPr rtl="0"/>
          <a:r>
            <a:rPr lang="en-US" dirty="0" smtClean="0"/>
            <a:t>Examination of Outliers – Commonalities?</a:t>
          </a:r>
          <a:endParaRPr lang="en-US" dirty="0"/>
        </a:p>
      </dgm:t>
    </dgm:pt>
    <dgm:pt modelId="{C324C93C-F8F5-4BDB-ABB4-7EF31178EE68}" type="parTrans" cxnId="{6946EA55-9916-4CCC-B311-A81D5C82EF79}">
      <dgm:prSet/>
      <dgm:spPr/>
      <dgm:t>
        <a:bodyPr/>
        <a:lstStyle/>
        <a:p>
          <a:endParaRPr lang="en-US"/>
        </a:p>
      </dgm:t>
    </dgm:pt>
    <dgm:pt modelId="{09896868-17A7-4F06-8325-96F641A15B84}" type="sibTrans" cxnId="{6946EA55-9916-4CCC-B311-A81D5C82EF79}">
      <dgm:prSet/>
      <dgm:spPr/>
      <dgm:t>
        <a:bodyPr/>
        <a:lstStyle/>
        <a:p>
          <a:endParaRPr lang="en-US"/>
        </a:p>
      </dgm:t>
    </dgm:pt>
    <dgm:pt modelId="{3DAB95FA-20CE-49EB-982E-1FA1D2D7FCC6}" type="pres">
      <dgm:prSet presAssocID="{5F5F92AD-B5B2-4D93-879F-7C4E56DCA60C}" presName="vert0" presStyleCnt="0">
        <dgm:presLayoutVars>
          <dgm:dir/>
          <dgm:animOne val="branch"/>
          <dgm:animLvl val="lvl"/>
        </dgm:presLayoutVars>
      </dgm:prSet>
      <dgm:spPr/>
      <dgm:t>
        <a:bodyPr/>
        <a:lstStyle/>
        <a:p>
          <a:endParaRPr lang="en-US"/>
        </a:p>
      </dgm:t>
    </dgm:pt>
    <dgm:pt modelId="{E4D0073D-9EF3-4BC5-A209-1204A3A25BF2}" type="pres">
      <dgm:prSet presAssocID="{1CF6CD89-AB54-4B8F-87FB-E3D3A2D23067}" presName="thickLine" presStyleLbl="alignNode1" presStyleIdx="0" presStyleCnt="8"/>
      <dgm:spPr/>
    </dgm:pt>
    <dgm:pt modelId="{E626CF1C-A4E1-4D56-A3FE-CBEDC0EBAD4B}" type="pres">
      <dgm:prSet presAssocID="{1CF6CD89-AB54-4B8F-87FB-E3D3A2D23067}" presName="horz1" presStyleCnt="0"/>
      <dgm:spPr/>
    </dgm:pt>
    <dgm:pt modelId="{B23B9831-D864-4195-BB11-041F4AF1A1A0}" type="pres">
      <dgm:prSet presAssocID="{1CF6CD89-AB54-4B8F-87FB-E3D3A2D23067}" presName="tx1" presStyleLbl="revTx" presStyleIdx="0" presStyleCnt="8"/>
      <dgm:spPr/>
      <dgm:t>
        <a:bodyPr/>
        <a:lstStyle/>
        <a:p>
          <a:endParaRPr lang="en-US"/>
        </a:p>
      </dgm:t>
    </dgm:pt>
    <dgm:pt modelId="{BCFEDAFC-A506-488F-9FA3-1C7A46218838}" type="pres">
      <dgm:prSet presAssocID="{1CF6CD89-AB54-4B8F-87FB-E3D3A2D23067}" presName="vert1" presStyleCnt="0"/>
      <dgm:spPr/>
    </dgm:pt>
    <dgm:pt modelId="{A50D9E42-A3F6-45F7-B30D-3EB8169D96AA}" type="pres">
      <dgm:prSet presAssocID="{C4BE79B1-2B2B-411B-9818-C71D2BE94C7B}" presName="thickLine" presStyleLbl="alignNode1" presStyleIdx="1" presStyleCnt="8"/>
      <dgm:spPr/>
    </dgm:pt>
    <dgm:pt modelId="{16E52890-9B0F-4511-973D-8202273727D7}" type="pres">
      <dgm:prSet presAssocID="{C4BE79B1-2B2B-411B-9818-C71D2BE94C7B}" presName="horz1" presStyleCnt="0"/>
      <dgm:spPr/>
    </dgm:pt>
    <dgm:pt modelId="{C52A210B-05EB-4FE6-816D-DEF0E9D67E9B}" type="pres">
      <dgm:prSet presAssocID="{C4BE79B1-2B2B-411B-9818-C71D2BE94C7B}" presName="tx1" presStyleLbl="revTx" presStyleIdx="1" presStyleCnt="8"/>
      <dgm:spPr/>
      <dgm:t>
        <a:bodyPr/>
        <a:lstStyle/>
        <a:p>
          <a:endParaRPr lang="en-US"/>
        </a:p>
      </dgm:t>
    </dgm:pt>
    <dgm:pt modelId="{1FDB882B-9886-4FDF-B741-099200DE73A4}" type="pres">
      <dgm:prSet presAssocID="{C4BE79B1-2B2B-411B-9818-C71D2BE94C7B}" presName="vert1" presStyleCnt="0"/>
      <dgm:spPr/>
    </dgm:pt>
    <dgm:pt modelId="{780A8FF7-88D1-46E6-AD3C-88D80B701DE1}" type="pres">
      <dgm:prSet presAssocID="{3913D0FA-A539-4AC0-AA17-CDA36AD20E05}" presName="thickLine" presStyleLbl="alignNode1" presStyleIdx="2" presStyleCnt="8"/>
      <dgm:spPr/>
    </dgm:pt>
    <dgm:pt modelId="{160452CF-40B4-43DB-8364-E6F02C543B7A}" type="pres">
      <dgm:prSet presAssocID="{3913D0FA-A539-4AC0-AA17-CDA36AD20E05}" presName="horz1" presStyleCnt="0"/>
      <dgm:spPr/>
    </dgm:pt>
    <dgm:pt modelId="{DE07A1C0-D093-4345-BF7F-4B716001A08E}" type="pres">
      <dgm:prSet presAssocID="{3913D0FA-A539-4AC0-AA17-CDA36AD20E05}" presName="tx1" presStyleLbl="revTx" presStyleIdx="2" presStyleCnt="8"/>
      <dgm:spPr/>
      <dgm:t>
        <a:bodyPr/>
        <a:lstStyle/>
        <a:p>
          <a:endParaRPr lang="en-US"/>
        </a:p>
      </dgm:t>
    </dgm:pt>
    <dgm:pt modelId="{5BD5388A-D364-455A-AD3D-37FB1A636EDD}" type="pres">
      <dgm:prSet presAssocID="{3913D0FA-A539-4AC0-AA17-CDA36AD20E05}" presName="vert1" presStyleCnt="0"/>
      <dgm:spPr/>
    </dgm:pt>
    <dgm:pt modelId="{98509F33-104E-4AF4-9916-2D3DE3FA19C4}" type="pres">
      <dgm:prSet presAssocID="{5F18447C-1521-44FB-A2EB-A2DD5D3F1FB2}" presName="thickLine" presStyleLbl="alignNode1" presStyleIdx="3" presStyleCnt="8"/>
      <dgm:spPr/>
    </dgm:pt>
    <dgm:pt modelId="{3CA3C224-CA98-475D-8EF3-D2ECC00FD9BC}" type="pres">
      <dgm:prSet presAssocID="{5F18447C-1521-44FB-A2EB-A2DD5D3F1FB2}" presName="horz1" presStyleCnt="0"/>
      <dgm:spPr/>
    </dgm:pt>
    <dgm:pt modelId="{9509C488-61FB-4748-91C4-F3C2F7478A7F}" type="pres">
      <dgm:prSet presAssocID="{5F18447C-1521-44FB-A2EB-A2DD5D3F1FB2}" presName="tx1" presStyleLbl="revTx" presStyleIdx="3" presStyleCnt="8"/>
      <dgm:spPr/>
      <dgm:t>
        <a:bodyPr/>
        <a:lstStyle/>
        <a:p>
          <a:endParaRPr lang="en-US"/>
        </a:p>
      </dgm:t>
    </dgm:pt>
    <dgm:pt modelId="{921C7D75-819F-4B1C-B8E0-3A1533D1E68C}" type="pres">
      <dgm:prSet presAssocID="{5F18447C-1521-44FB-A2EB-A2DD5D3F1FB2}" presName="vert1" presStyleCnt="0"/>
      <dgm:spPr/>
    </dgm:pt>
    <dgm:pt modelId="{FF3AAE37-FAE2-48FE-A077-5761C848385E}" type="pres">
      <dgm:prSet presAssocID="{CCB0306C-E928-4ABE-A309-1A3DC39D4F80}" presName="thickLine" presStyleLbl="alignNode1" presStyleIdx="4" presStyleCnt="8"/>
      <dgm:spPr/>
    </dgm:pt>
    <dgm:pt modelId="{D29B7F8D-5E9C-466F-9541-E5DC900A0D21}" type="pres">
      <dgm:prSet presAssocID="{CCB0306C-E928-4ABE-A309-1A3DC39D4F80}" presName="horz1" presStyleCnt="0"/>
      <dgm:spPr/>
    </dgm:pt>
    <dgm:pt modelId="{1077488C-F927-4B4D-9A14-F88D09641EFB}" type="pres">
      <dgm:prSet presAssocID="{CCB0306C-E928-4ABE-A309-1A3DC39D4F80}" presName="tx1" presStyleLbl="revTx" presStyleIdx="4" presStyleCnt="8"/>
      <dgm:spPr/>
      <dgm:t>
        <a:bodyPr/>
        <a:lstStyle/>
        <a:p>
          <a:endParaRPr lang="en-US"/>
        </a:p>
      </dgm:t>
    </dgm:pt>
    <dgm:pt modelId="{E9F69CF1-ED2D-4A20-98DF-B345607F40F7}" type="pres">
      <dgm:prSet presAssocID="{CCB0306C-E928-4ABE-A309-1A3DC39D4F80}" presName="vert1" presStyleCnt="0"/>
      <dgm:spPr/>
    </dgm:pt>
    <dgm:pt modelId="{5F805B1B-EC3E-464F-9F1C-F7C9092F0ED4}" type="pres">
      <dgm:prSet presAssocID="{8D2709B2-FAA4-4682-965A-46B0D52CA8FE}" presName="thickLine" presStyleLbl="alignNode1" presStyleIdx="5" presStyleCnt="8"/>
      <dgm:spPr/>
    </dgm:pt>
    <dgm:pt modelId="{6C8CD25B-31D8-43A2-BE35-E5C25381D153}" type="pres">
      <dgm:prSet presAssocID="{8D2709B2-FAA4-4682-965A-46B0D52CA8FE}" presName="horz1" presStyleCnt="0"/>
      <dgm:spPr/>
    </dgm:pt>
    <dgm:pt modelId="{5D48DEF8-A9A8-4009-84B4-34CE718CB6D7}" type="pres">
      <dgm:prSet presAssocID="{8D2709B2-FAA4-4682-965A-46B0D52CA8FE}" presName="tx1" presStyleLbl="revTx" presStyleIdx="5" presStyleCnt="8"/>
      <dgm:spPr/>
      <dgm:t>
        <a:bodyPr/>
        <a:lstStyle/>
        <a:p>
          <a:endParaRPr lang="en-US"/>
        </a:p>
      </dgm:t>
    </dgm:pt>
    <dgm:pt modelId="{D442F94D-6B08-4258-84D3-E9CF650FD100}" type="pres">
      <dgm:prSet presAssocID="{8D2709B2-FAA4-4682-965A-46B0D52CA8FE}" presName="vert1" presStyleCnt="0"/>
      <dgm:spPr/>
    </dgm:pt>
    <dgm:pt modelId="{EA01C59E-3B44-4DDE-BA98-F25649406207}" type="pres">
      <dgm:prSet presAssocID="{75307C43-5AE3-45DD-B9FC-AF695469838C}" presName="thickLine" presStyleLbl="alignNode1" presStyleIdx="6" presStyleCnt="8"/>
      <dgm:spPr/>
    </dgm:pt>
    <dgm:pt modelId="{05CA2B27-7CF1-492E-8A3F-A815D1CB7606}" type="pres">
      <dgm:prSet presAssocID="{75307C43-5AE3-45DD-B9FC-AF695469838C}" presName="horz1" presStyleCnt="0"/>
      <dgm:spPr/>
    </dgm:pt>
    <dgm:pt modelId="{FFA1318C-D73B-4B6F-ADA2-804D8158A7CA}" type="pres">
      <dgm:prSet presAssocID="{75307C43-5AE3-45DD-B9FC-AF695469838C}" presName="tx1" presStyleLbl="revTx" presStyleIdx="6" presStyleCnt="8"/>
      <dgm:spPr/>
      <dgm:t>
        <a:bodyPr/>
        <a:lstStyle/>
        <a:p>
          <a:endParaRPr lang="en-US"/>
        </a:p>
      </dgm:t>
    </dgm:pt>
    <dgm:pt modelId="{4A531E53-5455-4741-8A1E-175B06B3D62C}" type="pres">
      <dgm:prSet presAssocID="{75307C43-5AE3-45DD-B9FC-AF695469838C}" presName="vert1" presStyleCnt="0"/>
      <dgm:spPr/>
    </dgm:pt>
    <dgm:pt modelId="{357E7415-F43B-40B6-B29C-25BC66AD313D}" type="pres">
      <dgm:prSet presAssocID="{46FC4ADE-9885-41DB-8C4A-BDA458119BB5}" presName="thickLine" presStyleLbl="alignNode1" presStyleIdx="7" presStyleCnt="8"/>
      <dgm:spPr/>
    </dgm:pt>
    <dgm:pt modelId="{4F610258-DE9A-413D-99E9-B3C9DED0E960}" type="pres">
      <dgm:prSet presAssocID="{46FC4ADE-9885-41DB-8C4A-BDA458119BB5}" presName="horz1" presStyleCnt="0"/>
      <dgm:spPr/>
    </dgm:pt>
    <dgm:pt modelId="{6A590C09-BC12-482E-B245-33AAF1B66077}" type="pres">
      <dgm:prSet presAssocID="{46FC4ADE-9885-41DB-8C4A-BDA458119BB5}" presName="tx1" presStyleLbl="revTx" presStyleIdx="7" presStyleCnt="8"/>
      <dgm:spPr/>
      <dgm:t>
        <a:bodyPr/>
        <a:lstStyle/>
        <a:p>
          <a:endParaRPr lang="en-US"/>
        </a:p>
      </dgm:t>
    </dgm:pt>
    <dgm:pt modelId="{1FD8201B-4B4B-410E-A9F7-AE2F6FDB2BCB}" type="pres">
      <dgm:prSet presAssocID="{46FC4ADE-9885-41DB-8C4A-BDA458119BB5}" presName="vert1" presStyleCnt="0"/>
      <dgm:spPr/>
    </dgm:pt>
  </dgm:ptLst>
  <dgm:cxnLst>
    <dgm:cxn modelId="{B0787516-0B41-4E3E-B31A-3759719792C4}" srcId="{5F5F92AD-B5B2-4D93-879F-7C4E56DCA60C}" destId="{3913D0FA-A539-4AC0-AA17-CDA36AD20E05}" srcOrd="2" destOrd="0" parTransId="{B2D3AA63-EE98-4ACD-9C53-242211068CCC}" sibTransId="{95EF392E-4961-4686-A6A0-050BA7DBEAA3}"/>
    <dgm:cxn modelId="{6F31EDCC-BB37-4533-A180-E047A065EE78}" srcId="{5F5F92AD-B5B2-4D93-879F-7C4E56DCA60C}" destId="{5F18447C-1521-44FB-A2EB-A2DD5D3F1FB2}" srcOrd="3" destOrd="0" parTransId="{156739DB-4B8C-4F41-ADE9-85C3131EF1CA}" sibTransId="{DC097BCF-81CB-43BF-B23B-5DC8108AD904}"/>
    <dgm:cxn modelId="{D1CE8F52-4E68-4A67-8D3B-A9BA0E79DAF1}" type="presOf" srcId="{8D2709B2-FAA4-4682-965A-46B0D52CA8FE}" destId="{5D48DEF8-A9A8-4009-84B4-34CE718CB6D7}" srcOrd="0" destOrd="0" presId="urn:microsoft.com/office/officeart/2008/layout/LinedList"/>
    <dgm:cxn modelId="{D74AD79E-7E56-4810-8251-77FC3594F3E8}" srcId="{5F5F92AD-B5B2-4D93-879F-7C4E56DCA60C}" destId="{C4BE79B1-2B2B-411B-9818-C71D2BE94C7B}" srcOrd="1" destOrd="0" parTransId="{E9C1D025-A8AF-40E9-85EF-0A89DF1F0551}" sibTransId="{686380A1-11EE-4277-BC1D-75158ABA279D}"/>
    <dgm:cxn modelId="{A9D9F389-4161-422F-9CBF-419392EC1D72}" type="presOf" srcId="{75307C43-5AE3-45DD-B9FC-AF695469838C}" destId="{FFA1318C-D73B-4B6F-ADA2-804D8158A7CA}" srcOrd="0" destOrd="0" presId="urn:microsoft.com/office/officeart/2008/layout/LinedList"/>
    <dgm:cxn modelId="{CD097A78-2BAF-4385-A3F0-F08866D3D030}" srcId="{5F5F92AD-B5B2-4D93-879F-7C4E56DCA60C}" destId="{1CF6CD89-AB54-4B8F-87FB-E3D3A2D23067}" srcOrd="0" destOrd="0" parTransId="{C7C55D54-EDBC-4687-94C4-40DAA25D6A8A}" sibTransId="{54A6419E-59E6-4626-AEFD-86AE52CC7E42}"/>
    <dgm:cxn modelId="{7924D551-E424-4183-BB52-15BE7D591C91}" type="presOf" srcId="{46FC4ADE-9885-41DB-8C4A-BDA458119BB5}" destId="{6A590C09-BC12-482E-B245-33AAF1B66077}" srcOrd="0" destOrd="0" presId="urn:microsoft.com/office/officeart/2008/layout/LinedList"/>
    <dgm:cxn modelId="{25355414-D21B-4C99-8E1E-6CB812AEC532}" srcId="{5F5F92AD-B5B2-4D93-879F-7C4E56DCA60C}" destId="{8D2709B2-FAA4-4682-965A-46B0D52CA8FE}" srcOrd="5" destOrd="0" parTransId="{6E2F49AA-DE13-40C1-902B-A9356DA4D08E}" sibTransId="{B6C60EAA-A1BA-4D23-A376-2D6C8D78CC03}"/>
    <dgm:cxn modelId="{D6777119-4B4B-484F-8015-CFB57A3E4E60}" type="presOf" srcId="{C4BE79B1-2B2B-411B-9818-C71D2BE94C7B}" destId="{C52A210B-05EB-4FE6-816D-DEF0E9D67E9B}" srcOrd="0" destOrd="0" presId="urn:microsoft.com/office/officeart/2008/layout/LinedList"/>
    <dgm:cxn modelId="{B67FFF0B-1D8B-4C9F-B9B8-697AC7FC740D}" type="presOf" srcId="{CCB0306C-E928-4ABE-A309-1A3DC39D4F80}" destId="{1077488C-F927-4B4D-9A14-F88D09641EFB}" srcOrd="0" destOrd="0" presId="urn:microsoft.com/office/officeart/2008/layout/LinedList"/>
    <dgm:cxn modelId="{97D94135-EC76-4689-AA82-35D8DE312050}" srcId="{5F5F92AD-B5B2-4D93-879F-7C4E56DCA60C}" destId="{75307C43-5AE3-45DD-B9FC-AF695469838C}" srcOrd="6" destOrd="0" parTransId="{30ABF293-0396-4208-AB77-8923B1DFD03C}" sibTransId="{9987A625-5D1F-4F99-858D-D39505B89CA7}"/>
    <dgm:cxn modelId="{6946EA55-9916-4CCC-B311-A81D5C82EF79}" srcId="{5F5F92AD-B5B2-4D93-879F-7C4E56DCA60C}" destId="{46FC4ADE-9885-41DB-8C4A-BDA458119BB5}" srcOrd="7" destOrd="0" parTransId="{C324C93C-F8F5-4BDB-ABB4-7EF31178EE68}" sibTransId="{09896868-17A7-4F06-8325-96F641A15B84}"/>
    <dgm:cxn modelId="{6FAB0805-4E73-4CA9-A495-73667346E9C5}" type="presOf" srcId="{3913D0FA-A539-4AC0-AA17-CDA36AD20E05}" destId="{DE07A1C0-D093-4345-BF7F-4B716001A08E}" srcOrd="0" destOrd="0" presId="urn:microsoft.com/office/officeart/2008/layout/LinedList"/>
    <dgm:cxn modelId="{E22CCEB9-4C46-4C70-9290-FE2BAF51E28A}" srcId="{5F5F92AD-B5B2-4D93-879F-7C4E56DCA60C}" destId="{CCB0306C-E928-4ABE-A309-1A3DC39D4F80}" srcOrd="4" destOrd="0" parTransId="{5644BAE1-A512-4E8D-97CC-5EA4117F0664}" sibTransId="{F7E3111B-D80D-45FF-BBCF-7DBC94D5777A}"/>
    <dgm:cxn modelId="{B8BCB739-C432-495D-818E-F3BE0A10E879}" type="presOf" srcId="{5F18447C-1521-44FB-A2EB-A2DD5D3F1FB2}" destId="{9509C488-61FB-4748-91C4-F3C2F7478A7F}" srcOrd="0" destOrd="0" presId="urn:microsoft.com/office/officeart/2008/layout/LinedList"/>
    <dgm:cxn modelId="{469EA8A3-79E0-4948-80E5-1A6FFD5AFC9C}" type="presOf" srcId="{1CF6CD89-AB54-4B8F-87FB-E3D3A2D23067}" destId="{B23B9831-D864-4195-BB11-041F4AF1A1A0}" srcOrd="0" destOrd="0" presId="urn:microsoft.com/office/officeart/2008/layout/LinedList"/>
    <dgm:cxn modelId="{2EDC3C7B-A718-4B79-B79C-151C3C33FA1C}" type="presOf" srcId="{5F5F92AD-B5B2-4D93-879F-7C4E56DCA60C}" destId="{3DAB95FA-20CE-49EB-982E-1FA1D2D7FCC6}" srcOrd="0" destOrd="0" presId="urn:microsoft.com/office/officeart/2008/layout/LinedList"/>
    <dgm:cxn modelId="{D172245A-3164-4B58-8728-2C74EE3B92EE}" type="presParOf" srcId="{3DAB95FA-20CE-49EB-982E-1FA1D2D7FCC6}" destId="{E4D0073D-9EF3-4BC5-A209-1204A3A25BF2}" srcOrd="0" destOrd="0" presId="urn:microsoft.com/office/officeart/2008/layout/LinedList"/>
    <dgm:cxn modelId="{DE2729C7-DC83-4BFF-A618-086FBF92B772}" type="presParOf" srcId="{3DAB95FA-20CE-49EB-982E-1FA1D2D7FCC6}" destId="{E626CF1C-A4E1-4D56-A3FE-CBEDC0EBAD4B}" srcOrd="1" destOrd="0" presId="urn:microsoft.com/office/officeart/2008/layout/LinedList"/>
    <dgm:cxn modelId="{9C04B5BB-FB99-4D54-B82C-368B5231C55C}" type="presParOf" srcId="{E626CF1C-A4E1-4D56-A3FE-CBEDC0EBAD4B}" destId="{B23B9831-D864-4195-BB11-041F4AF1A1A0}" srcOrd="0" destOrd="0" presId="urn:microsoft.com/office/officeart/2008/layout/LinedList"/>
    <dgm:cxn modelId="{BA72653A-B92B-4F5C-8EAD-FE82636D14A1}" type="presParOf" srcId="{E626CF1C-A4E1-4D56-A3FE-CBEDC0EBAD4B}" destId="{BCFEDAFC-A506-488F-9FA3-1C7A46218838}" srcOrd="1" destOrd="0" presId="urn:microsoft.com/office/officeart/2008/layout/LinedList"/>
    <dgm:cxn modelId="{0B2B096A-CAFE-413C-B4E5-96CF8F654E26}" type="presParOf" srcId="{3DAB95FA-20CE-49EB-982E-1FA1D2D7FCC6}" destId="{A50D9E42-A3F6-45F7-B30D-3EB8169D96AA}" srcOrd="2" destOrd="0" presId="urn:microsoft.com/office/officeart/2008/layout/LinedList"/>
    <dgm:cxn modelId="{FB7B89E1-6825-4E62-A2A3-20365506A1BB}" type="presParOf" srcId="{3DAB95FA-20CE-49EB-982E-1FA1D2D7FCC6}" destId="{16E52890-9B0F-4511-973D-8202273727D7}" srcOrd="3" destOrd="0" presId="urn:microsoft.com/office/officeart/2008/layout/LinedList"/>
    <dgm:cxn modelId="{81BBA2AD-7A05-4E4C-8346-5B3476D05172}" type="presParOf" srcId="{16E52890-9B0F-4511-973D-8202273727D7}" destId="{C52A210B-05EB-4FE6-816D-DEF0E9D67E9B}" srcOrd="0" destOrd="0" presId="urn:microsoft.com/office/officeart/2008/layout/LinedList"/>
    <dgm:cxn modelId="{8020BC0C-DD2D-4B4A-9A57-AC3008A277C7}" type="presParOf" srcId="{16E52890-9B0F-4511-973D-8202273727D7}" destId="{1FDB882B-9886-4FDF-B741-099200DE73A4}" srcOrd="1" destOrd="0" presId="urn:microsoft.com/office/officeart/2008/layout/LinedList"/>
    <dgm:cxn modelId="{0E56E3DF-DE05-415E-BBF9-CC237820C5E6}" type="presParOf" srcId="{3DAB95FA-20CE-49EB-982E-1FA1D2D7FCC6}" destId="{780A8FF7-88D1-46E6-AD3C-88D80B701DE1}" srcOrd="4" destOrd="0" presId="urn:microsoft.com/office/officeart/2008/layout/LinedList"/>
    <dgm:cxn modelId="{DCB82910-C033-43E7-809B-985042D94888}" type="presParOf" srcId="{3DAB95FA-20CE-49EB-982E-1FA1D2D7FCC6}" destId="{160452CF-40B4-43DB-8364-E6F02C543B7A}" srcOrd="5" destOrd="0" presId="urn:microsoft.com/office/officeart/2008/layout/LinedList"/>
    <dgm:cxn modelId="{E0BCAA8E-2B84-4990-B599-876C6AFF36E8}" type="presParOf" srcId="{160452CF-40B4-43DB-8364-E6F02C543B7A}" destId="{DE07A1C0-D093-4345-BF7F-4B716001A08E}" srcOrd="0" destOrd="0" presId="urn:microsoft.com/office/officeart/2008/layout/LinedList"/>
    <dgm:cxn modelId="{0884D44F-11EF-4BEC-BD05-2ADD59EAD1BB}" type="presParOf" srcId="{160452CF-40B4-43DB-8364-E6F02C543B7A}" destId="{5BD5388A-D364-455A-AD3D-37FB1A636EDD}" srcOrd="1" destOrd="0" presId="urn:microsoft.com/office/officeart/2008/layout/LinedList"/>
    <dgm:cxn modelId="{0DBE3924-9C44-4449-94C3-CE534E126281}" type="presParOf" srcId="{3DAB95FA-20CE-49EB-982E-1FA1D2D7FCC6}" destId="{98509F33-104E-4AF4-9916-2D3DE3FA19C4}" srcOrd="6" destOrd="0" presId="urn:microsoft.com/office/officeart/2008/layout/LinedList"/>
    <dgm:cxn modelId="{1375391C-432A-4EF8-AB9F-C5075F24FCA9}" type="presParOf" srcId="{3DAB95FA-20CE-49EB-982E-1FA1D2D7FCC6}" destId="{3CA3C224-CA98-475D-8EF3-D2ECC00FD9BC}" srcOrd="7" destOrd="0" presId="urn:microsoft.com/office/officeart/2008/layout/LinedList"/>
    <dgm:cxn modelId="{2F30381F-781D-45F1-93F8-7CCF6726E7EF}" type="presParOf" srcId="{3CA3C224-CA98-475D-8EF3-D2ECC00FD9BC}" destId="{9509C488-61FB-4748-91C4-F3C2F7478A7F}" srcOrd="0" destOrd="0" presId="urn:microsoft.com/office/officeart/2008/layout/LinedList"/>
    <dgm:cxn modelId="{88FBD174-AC9F-424D-8759-E2252B5ADA3C}" type="presParOf" srcId="{3CA3C224-CA98-475D-8EF3-D2ECC00FD9BC}" destId="{921C7D75-819F-4B1C-B8E0-3A1533D1E68C}" srcOrd="1" destOrd="0" presId="urn:microsoft.com/office/officeart/2008/layout/LinedList"/>
    <dgm:cxn modelId="{92A89B78-2417-4497-A4C1-7666666AB1B6}" type="presParOf" srcId="{3DAB95FA-20CE-49EB-982E-1FA1D2D7FCC6}" destId="{FF3AAE37-FAE2-48FE-A077-5761C848385E}" srcOrd="8" destOrd="0" presId="urn:microsoft.com/office/officeart/2008/layout/LinedList"/>
    <dgm:cxn modelId="{287E2D34-16EF-48EA-9D48-A4694CF901A7}" type="presParOf" srcId="{3DAB95FA-20CE-49EB-982E-1FA1D2D7FCC6}" destId="{D29B7F8D-5E9C-466F-9541-E5DC900A0D21}" srcOrd="9" destOrd="0" presId="urn:microsoft.com/office/officeart/2008/layout/LinedList"/>
    <dgm:cxn modelId="{96D16224-4489-40CE-A16C-A2DC3ED7AD66}" type="presParOf" srcId="{D29B7F8D-5E9C-466F-9541-E5DC900A0D21}" destId="{1077488C-F927-4B4D-9A14-F88D09641EFB}" srcOrd="0" destOrd="0" presId="urn:microsoft.com/office/officeart/2008/layout/LinedList"/>
    <dgm:cxn modelId="{2F6123AC-7E8F-436F-9552-F180F9373C5E}" type="presParOf" srcId="{D29B7F8D-5E9C-466F-9541-E5DC900A0D21}" destId="{E9F69CF1-ED2D-4A20-98DF-B345607F40F7}" srcOrd="1" destOrd="0" presId="urn:microsoft.com/office/officeart/2008/layout/LinedList"/>
    <dgm:cxn modelId="{2CA65411-95DB-4AD1-8E1A-2042CEC715CC}" type="presParOf" srcId="{3DAB95FA-20CE-49EB-982E-1FA1D2D7FCC6}" destId="{5F805B1B-EC3E-464F-9F1C-F7C9092F0ED4}" srcOrd="10" destOrd="0" presId="urn:microsoft.com/office/officeart/2008/layout/LinedList"/>
    <dgm:cxn modelId="{BD60C6B5-7853-48DA-8409-23130884AC5C}" type="presParOf" srcId="{3DAB95FA-20CE-49EB-982E-1FA1D2D7FCC6}" destId="{6C8CD25B-31D8-43A2-BE35-E5C25381D153}" srcOrd="11" destOrd="0" presId="urn:microsoft.com/office/officeart/2008/layout/LinedList"/>
    <dgm:cxn modelId="{DF9DF68A-163D-4168-B14D-3864DDF22F0D}" type="presParOf" srcId="{6C8CD25B-31D8-43A2-BE35-E5C25381D153}" destId="{5D48DEF8-A9A8-4009-84B4-34CE718CB6D7}" srcOrd="0" destOrd="0" presId="urn:microsoft.com/office/officeart/2008/layout/LinedList"/>
    <dgm:cxn modelId="{20141157-4D67-4D00-9B5E-5361097D7B33}" type="presParOf" srcId="{6C8CD25B-31D8-43A2-BE35-E5C25381D153}" destId="{D442F94D-6B08-4258-84D3-E9CF650FD100}" srcOrd="1" destOrd="0" presId="urn:microsoft.com/office/officeart/2008/layout/LinedList"/>
    <dgm:cxn modelId="{573B32F8-0C08-4730-82E4-EAA3D3F70BB6}" type="presParOf" srcId="{3DAB95FA-20CE-49EB-982E-1FA1D2D7FCC6}" destId="{EA01C59E-3B44-4DDE-BA98-F25649406207}" srcOrd="12" destOrd="0" presId="urn:microsoft.com/office/officeart/2008/layout/LinedList"/>
    <dgm:cxn modelId="{D96D8E5F-4A4D-4DF7-A812-9249F5C99BBF}" type="presParOf" srcId="{3DAB95FA-20CE-49EB-982E-1FA1D2D7FCC6}" destId="{05CA2B27-7CF1-492E-8A3F-A815D1CB7606}" srcOrd="13" destOrd="0" presId="urn:microsoft.com/office/officeart/2008/layout/LinedList"/>
    <dgm:cxn modelId="{E8FF370E-4EF1-4496-ADC5-EA0AECFCACBE}" type="presParOf" srcId="{05CA2B27-7CF1-492E-8A3F-A815D1CB7606}" destId="{FFA1318C-D73B-4B6F-ADA2-804D8158A7CA}" srcOrd="0" destOrd="0" presId="urn:microsoft.com/office/officeart/2008/layout/LinedList"/>
    <dgm:cxn modelId="{BFF3138D-98AE-4FDB-9175-6DD8894BC7DB}" type="presParOf" srcId="{05CA2B27-7CF1-492E-8A3F-A815D1CB7606}" destId="{4A531E53-5455-4741-8A1E-175B06B3D62C}" srcOrd="1" destOrd="0" presId="urn:microsoft.com/office/officeart/2008/layout/LinedList"/>
    <dgm:cxn modelId="{BB443F03-BC65-4C30-953F-867D8C15570B}" type="presParOf" srcId="{3DAB95FA-20CE-49EB-982E-1FA1D2D7FCC6}" destId="{357E7415-F43B-40B6-B29C-25BC66AD313D}" srcOrd="14" destOrd="0" presId="urn:microsoft.com/office/officeart/2008/layout/LinedList"/>
    <dgm:cxn modelId="{6DEA7938-BD71-4D54-9D66-DA80C582DA9C}" type="presParOf" srcId="{3DAB95FA-20CE-49EB-982E-1FA1D2D7FCC6}" destId="{4F610258-DE9A-413D-99E9-B3C9DED0E960}" srcOrd="15" destOrd="0" presId="urn:microsoft.com/office/officeart/2008/layout/LinedList"/>
    <dgm:cxn modelId="{D9A6232F-D90F-422E-BE11-120000BDED54}" type="presParOf" srcId="{4F610258-DE9A-413D-99E9-B3C9DED0E960}" destId="{6A590C09-BC12-482E-B245-33AAF1B66077}" srcOrd="0" destOrd="0" presId="urn:microsoft.com/office/officeart/2008/layout/LinedList"/>
    <dgm:cxn modelId="{CEA4BED2-807A-4936-80A1-B79693CBEFE8}" type="presParOf" srcId="{4F610258-DE9A-413D-99E9-B3C9DED0E960}" destId="{1FD8201B-4B4B-410E-A9F7-AE2F6FDB2B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135DB-06F4-4E73-B4D5-936A7EA3A78C}"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19B443DB-9D31-419E-B15E-F623738F9313}">
      <dgm:prSet phldrT="[Text]"/>
      <dgm:spPr/>
      <dgm:t>
        <a:bodyPr/>
        <a:lstStyle/>
        <a:p>
          <a:r>
            <a:rPr lang="en-US" dirty="0" smtClean="0"/>
            <a:t>Hospital</a:t>
          </a:r>
          <a:endParaRPr lang="en-US" dirty="0"/>
        </a:p>
      </dgm:t>
    </dgm:pt>
    <dgm:pt modelId="{F05B7510-A25F-42EA-911B-011A12B4D43A}" type="parTrans" cxnId="{0E4F16B7-53A8-4EF8-89C7-46505378CA89}">
      <dgm:prSet/>
      <dgm:spPr/>
      <dgm:t>
        <a:bodyPr/>
        <a:lstStyle/>
        <a:p>
          <a:endParaRPr lang="en-US"/>
        </a:p>
      </dgm:t>
    </dgm:pt>
    <dgm:pt modelId="{D3B9B2BD-97D9-4307-B7D4-3888C75E8603}" type="sibTrans" cxnId="{0E4F16B7-53A8-4EF8-89C7-46505378CA89}">
      <dgm:prSet/>
      <dgm:spPr/>
      <dgm:t>
        <a:bodyPr/>
        <a:lstStyle/>
        <a:p>
          <a:endParaRPr lang="en-US"/>
        </a:p>
      </dgm:t>
    </dgm:pt>
    <dgm:pt modelId="{02521E41-5A05-4C75-A1F2-F1B4075B72FA}">
      <dgm:prSet phldrT="[Text]"/>
      <dgm:spPr/>
      <dgm:t>
        <a:bodyPr/>
        <a:lstStyle/>
        <a:p>
          <a:r>
            <a:rPr lang="en-US" dirty="0" smtClean="0"/>
            <a:t>FFS</a:t>
          </a:r>
          <a:endParaRPr lang="en-US" dirty="0"/>
        </a:p>
      </dgm:t>
    </dgm:pt>
    <dgm:pt modelId="{A6D749E2-9097-4601-8E12-ECB2283F0CF7}" type="parTrans" cxnId="{3B8801A2-7567-4D41-9EBB-60ECBE88599C}">
      <dgm:prSet/>
      <dgm:spPr/>
      <dgm:t>
        <a:bodyPr/>
        <a:lstStyle/>
        <a:p>
          <a:endParaRPr lang="en-US"/>
        </a:p>
      </dgm:t>
    </dgm:pt>
    <dgm:pt modelId="{2C3DDBFC-D0E2-4CC9-AC32-A535E1B22853}" type="sibTrans" cxnId="{3B8801A2-7567-4D41-9EBB-60ECBE88599C}">
      <dgm:prSet/>
      <dgm:spPr/>
      <dgm:t>
        <a:bodyPr/>
        <a:lstStyle/>
        <a:p>
          <a:endParaRPr lang="en-US"/>
        </a:p>
      </dgm:t>
    </dgm:pt>
    <dgm:pt modelId="{17178C60-E413-4B9E-99EB-613896808EA9}">
      <dgm:prSet phldrT="[Text]"/>
      <dgm:spPr/>
      <dgm:t>
        <a:bodyPr/>
        <a:lstStyle/>
        <a:p>
          <a:r>
            <a:rPr lang="en-US" dirty="0" smtClean="0"/>
            <a:t>% of charges</a:t>
          </a:r>
          <a:endParaRPr lang="en-US" dirty="0"/>
        </a:p>
      </dgm:t>
    </dgm:pt>
    <dgm:pt modelId="{3D050708-2C89-4849-9581-3EF91D763B3E}" type="parTrans" cxnId="{C1135BD3-CE74-43E5-BF5A-F3CBDCCBCBFB}">
      <dgm:prSet/>
      <dgm:spPr/>
      <dgm:t>
        <a:bodyPr/>
        <a:lstStyle/>
        <a:p>
          <a:endParaRPr lang="en-US"/>
        </a:p>
      </dgm:t>
    </dgm:pt>
    <dgm:pt modelId="{5CB8BB1A-EE68-4413-80C4-1AA11B93540A}" type="sibTrans" cxnId="{C1135BD3-CE74-43E5-BF5A-F3CBDCCBCBFB}">
      <dgm:prSet/>
      <dgm:spPr/>
      <dgm:t>
        <a:bodyPr/>
        <a:lstStyle/>
        <a:p>
          <a:endParaRPr lang="en-US"/>
        </a:p>
      </dgm:t>
    </dgm:pt>
    <dgm:pt modelId="{17CAC66E-70B1-431C-B055-8F034A41654A}">
      <dgm:prSet phldrT="[Text]"/>
      <dgm:spPr/>
      <dgm:t>
        <a:bodyPr/>
        <a:lstStyle/>
        <a:p>
          <a:r>
            <a:rPr lang="en-US" dirty="0" smtClean="0"/>
            <a:t>Provider</a:t>
          </a:r>
          <a:endParaRPr lang="en-US" dirty="0"/>
        </a:p>
      </dgm:t>
    </dgm:pt>
    <dgm:pt modelId="{9AAB81F6-EE54-42A5-8B05-47D809B13AF8}" type="parTrans" cxnId="{4A8A4CFE-7C3E-4AE7-9A20-1E711857F8C7}">
      <dgm:prSet/>
      <dgm:spPr/>
      <dgm:t>
        <a:bodyPr/>
        <a:lstStyle/>
        <a:p>
          <a:endParaRPr lang="en-US"/>
        </a:p>
      </dgm:t>
    </dgm:pt>
    <dgm:pt modelId="{BFB0CAD8-CB29-4BD1-994F-DE90AFF2C128}" type="sibTrans" cxnId="{4A8A4CFE-7C3E-4AE7-9A20-1E711857F8C7}">
      <dgm:prSet/>
      <dgm:spPr/>
      <dgm:t>
        <a:bodyPr/>
        <a:lstStyle/>
        <a:p>
          <a:endParaRPr lang="en-US"/>
        </a:p>
      </dgm:t>
    </dgm:pt>
    <dgm:pt modelId="{670EC30A-69D0-445C-945A-FDF27BD3D0C6}">
      <dgm:prSet phldrT="[Text]"/>
      <dgm:spPr/>
      <dgm:t>
        <a:bodyPr/>
        <a:lstStyle/>
        <a:p>
          <a:r>
            <a:rPr lang="en-US" dirty="0" smtClean="0"/>
            <a:t>FFS</a:t>
          </a:r>
          <a:endParaRPr lang="en-US" dirty="0"/>
        </a:p>
      </dgm:t>
    </dgm:pt>
    <dgm:pt modelId="{B4ACA0B6-6C15-4F19-BD13-08491A98D2DF}" type="parTrans" cxnId="{D34B4022-66BD-4EE3-B1F3-B1AB304B86C4}">
      <dgm:prSet/>
      <dgm:spPr/>
      <dgm:t>
        <a:bodyPr/>
        <a:lstStyle/>
        <a:p>
          <a:endParaRPr lang="en-US"/>
        </a:p>
      </dgm:t>
    </dgm:pt>
    <dgm:pt modelId="{0D687862-D9FA-48E6-BC40-16585536807F}" type="sibTrans" cxnId="{D34B4022-66BD-4EE3-B1F3-B1AB304B86C4}">
      <dgm:prSet/>
      <dgm:spPr/>
      <dgm:t>
        <a:bodyPr/>
        <a:lstStyle/>
        <a:p>
          <a:endParaRPr lang="en-US"/>
        </a:p>
      </dgm:t>
    </dgm:pt>
    <dgm:pt modelId="{3534423A-F603-4E6F-8E49-BA64791C6752}">
      <dgm:prSet phldrT="[Text]"/>
      <dgm:spPr/>
      <dgm:t>
        <a:bodyPr/>
        <a:lstStyle/>
        <a:p>
          <a:r>
            <a:rPr lang="en-US" dirty="0" smtClean="0"/>
            <a:t>Capitation</a:t>
          </a:r>
          <a:endParaRPr lang="en-US" dirty="0"/>
        </a:p>
      </dgm:t>
    </dgm:pt>
    <dgm:pt modelId="{D0C2EE6C-883A-4AEF-8930-61F724AF8BC5}" type="parTrans" cxnId="{280915D5-6BC1-4E63-8098-A0856C6D6809}">
      <dgm:prSet/>
      <dgm:spPr/>
      <dgm:t>
        <a:bodyPr/>
        <a:lstStyle/>
        <a:p>
          <a:endParaRPr lang="en-US"/>
        </a:p>
      </dgm:t>
    </dgm:pt>
    <dgm:pt modelId="{B7CF2898-E042-49FB-9B07-51EC7AB286B3}" type="sibTrans" cxnId="{280915D5-6BC1-4E63-8098-A0856C6D6809}">
      <dgm:prSet/>
      <dgm:spPr/>
      <dgm:t>
        <a:bodyPr/>
        <a:lstStyle/>
        <a:p>
          <a:endParaRPr lang="en-US"/>
        </a:p>
      </dgm:t>
    </dgm:pt>
    <dgm:pt modelId="{69F65E91-88C9-49A7-BCFF-39D3D3E54EBB}">
      <dgm:prSet phldrT="[Text]"/>
      <dgm:spPr/>
      <dgm:t>
        <a:bodyPr/>
        <a:lstStyle/>
        <a:p>
          <a:r>
            <a:rPr lang="en-US" dirty="0" smtClean="0"/>
            <a:t>Case rates</a:t>
          </a:r>
          <a:endParaRPr lang="en-US" dirty="0"/>
        </a:p>
      </dgm:t>
    </dgm:pt>
    <dgm:pt modelId="{10EF1321-1F80-4E87-A7DD-27F9A0FEA359}" type="parTrans" cxnId="{B514BA7D-1A10-4380-850F-CBD961517B2C}">
      <dgm:prSet/>
      <dgm:spPr/>
      <dgm:t>
        <a:bodyPr/>
        <a:lstStyle/>
        <a:p>
          <a:endParaRPr lang="en-US"/>
        </a:p>
      </dgm:t>
    </dgm:pt>
    <dgm:pt modelId="{7C3798B5-7728-4E87-923F-9F0BCD49E8D6}" type="sibTrans" cxnId="{B514BA7D-1A10-4380-850F-CBD961517B2C}">
      <dgm:prSet/>
      <dgm:spPr/>
      <dgm:t>
        <a:bodyPr/>
        <a:lstStyle/>
        <a:p>
          <a:endParaRPr lang="en-US"/>
        </a:p>
      </dgm:t>
    </dgm:pt>
    <dgm:pt modelId="{2E4EF2B8-8C5E-45D7-9D21-16793ECB5D82}">
      <dgm:prSet phldrT="[Text]"/>
      <dgm:spPr/>
      <dgm:t>
        <a:bodyPr/>
        <a:lstStyle/>
        <a:p>
          <a:r>
            <a:rPr lang="en-US" dirty="0" smtClean="0"/>
            <a:t>Episode of care</a:t>
          </a:r>
          <a:endParaRPr lang="en-US" dirty="0"/>
        </a:p>
      </dgm:t>
    </dgm:pt>
    <dgm:pt modelId="{FA1C3B88-78FA-4DEE-A685-20410065B0BF}" type="parTrans" cxnId="{A9067175-F00B-492C-A80D-294E0F180E98}">
      <dgm:prSet/>
      <dgm:spPr/>
      <dgm:t>
        <a:bodyPr/>
        <a:lstStyle/>
        <a:p>
          <a:endParaRPr lang="en-US"/>
        </a:p>
      </dgm:t>
    </dgm:pt>
    <dgm:pt modelId="{3DA75D14-62EB-4B4A-AE51-85E2E01C100A}" type="sibTrans" cxnId="{A9067175-F00B-492C-A80D-294E0F180E98}">
      <dgm:prSet/>
      <dgm:spPr/>
      <dgm:t>
        <a:bodyPr/>
        <a:lstStyle/>
        <a:p>
          <a:endParaRPr lang="en-US"/>
        </a:p>
      </dgm:t>
    </dgm:pt>
    <dgm:pt modelId="{81442619-175D-44EB-BB2D-987C153163A8}">
      <dgm:prSet phldrT="[Text]"/>
      <dgm:spPr/>
      <dgm:t>
        <a:bodyPr/>
        <a:lstStyle/>
        <a:p>
          <a:r>
            <a:rPr lang="en-US" dirty="0" smtClean="0"/>
            <a:t>ACO</a:t>
          </a:r>
          <a:endParaRPr lang="en-US" dirty="0"/>
        </a:p>
      </dgm:t>
    </dgm:pt>
    <dgm:pt modelId="{3C070DEE-8DDC-47B7-A7AD-9FEFCD3C19DF}" type="parTrans" cxnId="{F07AEE85-1E26-431B-A0D8-39F15A931CE0}">
      <dgm:prSet/>
      <dgm:spPr/>
      <dgm:t>
        <a:bodyPr/>
        <a:lstStyle/>
        <a:p>
          <a:endParaRPr lang="en-US"/>
        </a:p>
      </dgm:t>
    </dgm:pt>
    <dgm:pt modelId="{EF2FC098-461D-4E4C-9935-8B3A71E75A23}" type="sibTrans" cxnId="{F07AEE85-1E26-431B-A0D8-39F15A931CE0}">
      <dgm:prSet/>
      <dgm:spPr/>
      <dgm:t>
        <a:bodyPr/>
        <a:lstStyle/>
        <a:p>
          <a:endParaRPr lang="en-US"/>
        </a:p>
      </dgm:t>
    </dgm:pt>
    <dgm:pt modelId="{18D25100-90C3-4481-B2F3-70B97475DBDB}">
      <dgm:prSet phldrT="[Text]"/>
      <dgm:spPr/>
      <dgm:t>
        <a:bodyPr/>
        <a:lstStyle/>
        <a:p>
          <a:r>
            <a:rPr lang="en-US" dirty="0" smtClean="0"/>
            <a:t>Bundled payment</a:t>
          </a:r>
          <a:endParaRPr lang="en-US" dirty="0"/>
        </a:p>
      </dgm:t>
    </dgm:pt>
    <dgm:pt modelId="{181E9438-A0D2-4826-AD85-AB85749A7A8E}" type="parTrans" cxnId="{83A1BE2C-E054-4881-AFAD-C240AFA835C1}">
      <dgm:prSet/>
      <dgm:spPr/>
      <dgm:t>
        <a:bodyPr/>
        <a:lstStyle/>
        <a:p>
          <a:endParaRPr lang="en-US"/>
        </a:p>
      </dgm:t>
    </dgm:pt>
    <dgm:pt modelId="{2BA2EBC0-0F1A-4077-90AB-C843B5FAE3BB}" type="sibTrans" cxnId="{83A1BE2C-E054-4881-AFAD-C240AFA835C1}">
      <dgm:prSet/>
      <dgm:spPr/>
      <dgm:t>
        <a:bodyPr/>
        <a:lstStyle/>
        <a:p>
          <a:endParaRPr lang="en-US"/>
        </a:p>
      </dgm:t>
    </dgm:pt>
    <dgm:pt modelId="{576E8B15-2013-48D3-AD45-360837CF61C6}">
      <dgm:prSet phldrT="[Text]"/>
      <dgm:spPr/>
      <dgm:t>
        <a:bodyPr/>
        <a:lstStyle/>
        <a:p>
          <a:r>
            <a:rPr lang="en-US" dirty="0" smtClean="0"/>
            <a:t>MIPS/MACRA</a:t>
          </a:r>
          <a:endParaRPr lang="en-US" dirty="0"/>
        </a:p>
      </dgm:t>
    </dgm:pt>
    <dgm:pt modelId="{2528EF12-BF9D-4D4E-A6A5-3EB68BED4026}" type="parTrans" cxnId="{F8D43602-9FC3-409F-936B-CA7AD77FAF52}">
      <dgm:prSet/>
      <dgm:spPr/>
      <dgm:t>
        <a:bodyPr/>
        <a:lstStyle/>
        <a:p>
          <a:endParaRPr lang="en-US"/>
        </a:p>
      </dgm:t>
    </dgm:pt>
    <dgm:pt modelId="{A6082C86-01ED-468F-B659-776DC5776271}" type="sibTrans" cxnId="{F8D43602-9FC3-409F-936B-CA7AD77FAF52}">
      <dgm:prSet/>
      <dgm:spPr/>
      <dgm:t>
        <a:bodyPr/>
        <a:lstStyle/>
        <a:p>
          <a:endParaRPr lang="en-US"/>
        </a:p>
      </dgm:t>
    </dgm:pt>
    <dgm:pt modelId="{C9D78853-46AE-4C5A-8261-E5B9C597E0F6}">
      <dgm:prSet phldrT="[Text]"/>
      <dgm:spPr/>
      <dgm:t>
        <a:bodyPr/>
        <a:lstStyle/>
        <a:p>
          <a:r>
            <a:rPr lang="en-US" dirty="0" smtClean="0"/>
            <a:t>OCM 2-sided</a:t>
          </a:r>
          <a:endParaRPr lang="en-US" dirty="0"/>
        </a:p>
      </dgm:t>
    </dgm:pt>
    <dgm:pt modelId="{479034DE-B81C-459A-B92D-3F419F1D347C}" type="parTrans" cxnId="{BFD3DC01-3E97-47E6-ABCA-CF1A4650125A}">
      <dgm:prSet/>
      <dgm:spPr/>
      <dgm:t>
        <a:bodyPr/>
        <a:lstStyle/>
        <a:p>
          <a:endParaRPr lang="en-US"/>
        </a:p>
      </dgm:t>
    </dgm:pt>
    <dgm:pt modelId="{9888A9CD-D0CA-4BD9-8752-C35E557B7114}" type="sibTrans" cxnId="{BFD3DC01-3E97-47E6-ABCA-CF1A4650125A}">
      <dgm:prSet/>
      <dgm:spPr/>
      <dgm:t>
        <a:bodyPr/>
        <a:lstStyle/>
        <a:p>
          <a:endParaRPr lang="en-US"/>
        </a:p>
      </dgm:t>
    </dgm:pt>
    <dgm:pt modelId="{788CD57A-5D59-4E14-81F1-42B9D7F8ED4F}">
      <dgm:prSet phldrT="[Text]"/>
      <dgm:spPr/>
      <dgm:t>
        <a:bodyPr/>
        <a:lstStyle/>
        <a:p>
          <a:r>
            <a:rPr lang="en-US" dirty="0" smtClean="0"/>
            <a:t>Payer</a:t>
          </a:r>
          <a:endParaRPr lang="en-US" dirty="0"/>
        </a:p>
      </dgm:t>
    </dgm:pt>
    <dgm:pt modelId="{65DD2FB9-ED7F-4C39-8294-699B1EF4578F}" type="parTrans" cxnId="{74A294D7-E15A-4CD7-A290-CB8FEB7150EB}">
      <dgm:prSet/>
      <dgm:spPr/>
      <dgm:t>
        <a:bodyPr/>
        <a:lstStyle/>
        <a:p>
          <a:endParaRPr lang="en-US"/>
        </a:p>
      </dgm:t>
    </dgm:pt>
    <dgm:pt modelId="{959173C1-0EAE-4A0C-91F0-46A8A9F1A560}" type="sibTrans" cxnId="{74A294D7-E15A-4CD7-A290-CB8FEB7150EB}">
      <dgm:prSet/>
      <dgm:spPr/>
      <dgm:t>
        <a:bodyPr/>
        <a:lstStyle/>
        <a:p>
          <a:endParaRPr lang="en-US"/>
        </a:p>
      </dgm:t>
    </dgm:pt>
    <dgm:pt modelId="{5CB43677-8AA1-4725-B903-3906118D4A7A}">
      <dgm:prSet phldrT="[Text]"/>
      <dgm:spPr/>
      <dgm:t>
        <a:bodyPr/>
        <a:lstStyle/>
        <a:p>
          <a:r>
            <a:rPr lang="en-US" dirty="0" smtClean="0"/>
            <a:t>Fully-insured, HMO</a:t>
          </a:r>
          <a:endParaRPr lang="en-US" dirty="0"/>
        </a:p>
      </dgm:t>
    </dgm:pt>
    <dgm:pt modelId="{9356CE3F-1C5D-4F9C-9B59-7E8DC108DF65}" type="parTrans" cxnId="{A4232198-ABF3-4023-8C31-A5BFD83AA8DE}">
      <dgm:prSet/>
      <dgm:spPr/>
      <dgm:t>
        <a:bodyPr/>
        <a:lstStyle/>
        <a:p>
          <a:endParaRPr lang="en-US"/>
        </a:p>
      </dgm:t>
    </dgm:pt>
    <dgm:pt modelId="{0DCECCF9-C32F-4D67-BC30-66E23AA3C14F}" type="sibTrans" cxnId="{A4232198-ABF3-4023-8C31-A5BFD83AA8DE}">
      <dgm:prSet/>
      <dgm:spPr/>
      <dgm:t>
        <a:bodyPr/>
        <a:lstStyle/>
        <a:p>
          <a:endParaRPr lang="en-US"/>
        </a:p>
      </dgm:t>
    </dgm:pt>
    <dgm:pt modelId="{5389A891-4F48-45E9-9F3E-0F358F20FFFD}">
      <dgm:prSet phldrT="[Text]"/>
      <dgm:spPr/>
      <dgm:t>
        <a:bodyPr/>
        <a:lstStyle/>
        <a:p>
          <a:r>
            <a:rPr lang="en-US" dirty="0" smtClean="0"/>
            <a:t>Managed Networks</a:t>
          </a:r>
        </a:p>
      </dgm:t>
    </dgm:pt>
    <dgm:pt modelId="{541A7714-FA87-4558-B17B-36723F9AB320}" type="parTrans" cxnId="{E1242DC6-A1A0-472E-954D-36199D04965D}">
      <dgm:prSet/>
      <dgm:spPr/>
      <dgm:t>
        <a:bodyPr/>
        <a:lstStyle/>
        <a:p>
          <a:endParaRPr lang="en-US"/>
        </a:p>
      </dgm:t>
    </dgm:pt>
    <dgm:pt modelId="{169792CF-F532-4763-AEC3-860C3A689042}" type="sibTrans" cxnId="{E1242DC6-A1A0-472E-954D-36199D04965D}">
      <dgm:prSet/>
      <dgm:spPr/>
      <dgm:t>
        <a:bodyPr/>
        <a:lstStyle/>
        <a:p>
          <a:endParaRPr lang="en-US"/>
        </a:p>
      </dgm:t>
    </dgm:pt>
    <dgm:pt modelId="{DEAB669A-9630-43E0-A29F-9576DEEF3BD4}">
      <dgm:prSet phldrT="[Text]"/>
      <dgm:spPr/>
      <dgm:t>
        <a:bodyPr/>
        <a:lstStyle/>
        <a:p>
          <a:r>
            <a:rPr lang="en-US" dirty="0" smtClean="0"/>
            <a:t>PPO</a:t>
          </a:r>
        </a:p>
      </dgm:t>
    </dgm:pt>
    <dgm:pt modelId="{692E0730-43D0-4A25-B0C9-26BA10A5770C}" type="parTrans" cxnId="{537D0522-C05D-48EC-BF02-DB9180F2EFD8}">
      <dgm:prSet/>
      <dgm:spPr/>
      <dgm:t>
        <a:bodyPr/>
        <a:lstStyle/>
        <a:p>
          <a:endParaRPr lang="en-US"/>
        </a:p>
      </dgm:t>
    </dgm:pt>
    <dgm:pt modelId="{127815CC-14F5-4AEB-BA37-E29F244BD027}" type="sibTrans" cxnId="{537D0522-C05D-48EC-BF02-DB9180F2EFD8}">
      <dgm:prSet/>
      <dgm:spPr/>
      <dgm:t>
        <a:bodyPr/>
        <a:lstStyle/>
        <a:p>
          <a:endParaRPr lang="en-US"/>
        </a:p>
      </dgm:t>
    </dgm:pt>
    <dgm:pt modelId="{2925FCAD-6188-44C7-AD13-6C22D10E948B}">
      <dgm:prSet phldrT="[Text]"/>
      <dgm:spPr/>
      <dgm:t>
        <a:bodyPr/>
        <a:lstStyle/>
        <a:p>
          <a:r>
            <a:rPr lang="en-US" dirty="0" smtClean="0"/>
            <a:t>TPA</a:t>
          </a:r>
        </a:p>
      </dgm:t>
    </dgm:pt>
    <dgm:pt modelId="{08AADE71-86F1-4709-9240-1E08AB1E8389}" type="parTrans" cxnId="{479BA762-4697-4CAD-A8E1-7EE7D2C37637}">
      <dgm:prSet/>
      <dgm:spPr/>
      <dgm:t>
        <a:bodyPr/>
        <a:lstStyle/>
        <a:p>
          <a:endParaRPr lang="en-US"/>
        </a:p>
      </dgm:t>
    </dgm:pt>
    <dgm:pt modelId="{9EFBAB15-C502-4FF6-9E3D-4EDDC9F40FCD}" type="sibTrans" cxnId="{479BA762-4697-4CAD-A8E1-7EE7D2C37637}">
      <dgm:prSet/>
      <dgm:spPr/>
      <dgm:t>
        <a:bodyPr/>
        <a:lstStyle/>
        <a:p>
          <a:endParaRPr lang="en-US"/>
        </a:p>
      </dgm:t>
    </dgm:pt>
    <dgm:pt modelId="{D686A115-3D0E-4DF8-89F9-F8797DDDAF7A}">
      <dgm:prSet phldrT="[Text]"/>
      <dgm:spPr/>
      <dgm:t>
        <a:bodyPr/>
        <a:lstStyle/>
        <a:p>
          <a:r>
            <a:rPr lang="en-US" dirty="0" smtClean="0"/>
            <a:t>Cost-containment for Self-Insured</a:t>
          </a:r>
        </a:p>
      </dgm:t>
    </dgm:pt>
    <dgm:pt modelId="{2A5BFEA0-6447-4919-9176-328203044AF4}" type="parTrans" cxnId="{E2E5AF86-F6E5-4BA3-B028-25ED6D738B21}">
      <dgm:prSet/>
      <dgm:spPr/>
      <dgm:t>
        <a:bodyPr/>
        <a:lstStyle/>
        <a:p>
          <a:endParaRPr lang="en-US"/>
        </a:p>
      </dgm:t>
    </dgm:pt>
    <dgm:pt modelId="{024EEF6D-52D7-45E6-96AD-CE0E496FF1FB}" type="sibTrans" cxnId="{E2E5AF86-F6E5-4BA3-B028-25ED6D738B21}">
      <dgm:prSet/>
      <dgm:spPr/>
      <dgm:t>
        <a:bodyPr/>
        <a:lstStyle/>
        <a:p>
          <a:endParaRPr lang="en-US"/>
        </a:p>
      </dgm:t>
    </dgm:pt>
    <dgm:pt modelId="{B2DBA5AF-25F0-4867-B47A-602F8358876D}" type="pres">
      <dgm:prSet presAssocID="{C3B135DB-06F4-4E73-B4D5-936A7EA3A78C}" presName="Name0" presStyleCnt="0">
        <dgm:presLayoutVars>
          <dgm:chPref val="3"/>
          <dgm:dir/>
          <dgm:animLvl val="lvl"/>
          <dgm:resizeHandles/>
        </dgm:presLayoutVars>
      </dgm:prSet>
      <dgm:spPr/>
      <dgm:t>
        <a:bodyPr/>
        <a:lstStyle/>
        <a:p>
          <a:endParaRPr lang="en-US"/>
        </a:p>
      </dgm:t>
    </dgm:pt>
    <dgm:pt modelId="{C172C1D3-7B59-4519-A4BD-98048BA3DD83}" type="pres">
      <dgm:prSet presAssocID="{19B443DB-9D31-419E-B15E-F623738F9313}" presName="horFlow" presStyleCnt="0"/>
      <dgm:spPr/>
    </dgm:pt>
    <dgm:pt modelId="{8BFA44E7-0C0E-49CD-8EAE-2D37AE15D98D}" type="pres">
      <dgm:prSet presAssocID="{19B443DB-9D31-419E-B15E-F623738F9313}" presName="bigChev" presStyleLbl="node1" presStyleIdx="0" presStyleCnt="3"/>
      <dgm:spPr/>
      <dgm:t>
        <a:bodyPr/>
        <a:lstStyle/>
        <a:p>
          <a:endParaRPr lang="en-US"/>
        </a:p>
      </dgm:t>
    </dgm:pt>
    <dgm:pt modelId="{08381412-75A3-4A4B-A871-1B51798D60B6}" type="pres">
      <dgm:prSet presAssocID="{A6D749E2-9097-4601-8E12-ECB2283F0CF7}" presName="parTrans" presStyleCnt="0"/>
      <dgm:spPr/>
    </dgm:pt>
    <dgm:pt modelId="{88B185D5-CC4F-4541-BC75-A41D5D7227A1}" type="pres">
      <dgm:prSet presAssocID="{02521E41-5A05-4C75-A1F2-F1B4075B72FA}" presName="node" presStyleLbl="alignAccFollowNode1" presStyleIdx="0" presStyleCnt="15">
        <dgm:presLayoutVars>
          <dgm:bulletEnabled val="1"/>
        </dgm:presLayoutVars>
      </dgm:prSet>
      <dgm:spPr/>
      <dgm:t>
        <a:bodyPr/>
        <a:lstStyle/>
        <a:p>
          <a:endParaRPr lang="en-US"/>
        </a:p>
      </dgm:t>
    </dgm:pt>
    <dgm:pt modelId="{7DE453B2-6FD9-4515-A722-A501DFC6C8EF}" type="pres">
      <dgm:prSet presAssocID="{2C3DDBFC-D0E2-4CC9-AC32-A535E1B22853}" presName="sibTrans" presStyleCnt="0"/>
      <dgm:spPr/>
    </dgm:pt>
    <dgm:pt modelId="{29C8B0C8-CBD0-4695-AFF2-FE35266D055E}" type="pres">
      <dgm:prSet presAssocID="{17178C60-E413-4B9E-99EB-613896808EA9}" presName="node" presStyleLbl="alignAccFollowNode1" presStyleIdx="1" presStyleCnt="15">
        <dgm:presLayoutVars>
          <dgm:bulletEnabled val="1"/>
        </dgm:presLayoutVars>
      </dgm:prSet>
      <dgm:spPr/>
      <dgm:t>
        <a:bodyPr/>
        <a:lstStyle/>
        <a:p>
          <a:endParaRPr lang="en-US"/>
        </a:p>
      </dgm:t>
    </dgm:pt>
    <dgm:pt modelId="{F0D61464-6E18-4DE6-8772-27E378132205}" type="pres">
      <dgm:prSet presAssocID="{5CB8BB1A-EE68-4413-80C4-1AA11B93540A}" presName="sibTrans" presStyleCnt="0"/>
      <dgm:spPr/>
    </dgm:pt>
    <dgm:pt modelId="{6761CC62-88D1-412C-8EEE-B6605B6FBAB2}" type="pres">
      <dgm:prSet presAssocID="{69F65E91-88C9-49A7-BCFF-39D3D3E54EBB}" presName="node" presStyleLbl="alignAccFollowNode1" presStyleIdx="2" presStyleCnt="15">
        <dgm:presLayoutVars>
          <dgm:bulletEnabled val="1"/>
        </dgm:presLayoutVars>
      </dgm:prSet>
      <dgm:spPr/>
      <dgm:t>
        <a:bodyPr/>
        <a:lstStyle/>
        <a:p>
          <a:endParaRPr lang="en-US"/>
        </a:p>
      </dgm:t>
    </dgm:pt>
    <dgm:pt modelId="{50CF7707-8ECA-48F5-A646-355F5C1017F4}" type="pres">
      <dgm:prSet presAssocID="{7C3798B5-7728-4E87-923F-9F0BCD49E8D6}" presName="sibTrans" presStyleCnt="0"/>
      <dgm:spPr/>
    </dgm:pt>
    <dgm:pt modelId="{6853DF1E-2CD0-4E8A-974E-D0F9721018F7}" type="pres">
      <dgm:prSet presAssocID="{2E4EF2B8-8C5E-45D7-9D21-16793ECB5D82}" presName="node" presStyleLbl="alignAccFollowNode1" presStyleIdx="3" presStyleCnt="15">
        <dgm:presLayoutVars>
          <dgm:bulletEnabled val="1"/>
        </dgm:presLayoutVars>
      </dgm:prSet>
      <dgm:spPr/>
      <dgm:t>
        <a:bodyPr/>
        <a:lstStyle/>
        <a:p>
          <a:endParaRPr lang="en-US"/>
        </a:p>
      </dgm:t>
    </dgm:pt>
    <dgm:pt modelId="{31CC6BB4-C2FA-4310-855D-805C88E1EE87}" type="pres">
      <dgm:prSet presAssocID="{3DA75D14-62EB-4B4A-AE51-85E2E01C100A}" presName="sibTrans" presStyleCnt="0"/>
      <dgm:spPr/>
    </dgm:pt>
    <dgm:pt modelId="{E9D2BDD3-EA66-4E98-862A-921F0FD427D5}" type="pres">
      <dgm:prSet presAssocID="{81442619-175D-44EB-BB2D-987C153163A8}" presName="node" presStyleLbl="alignAccFollowNode1" presStyleIdx="4" presStyleCnt="15">
        <dgm:presLayoutVars>
          <dgm:bulletEnabled val="1"/>
        </dgm:presLayoutVars>
      </dgm:prSet>
      <dgm:spPr/>
      <dgm:t>
        <a:bodyPr/>
        <a:lstStyle/>
        <a:p>
          <a:endParaRPr lang="en-US"/>
        </a:p>
      </dgm:t>
    </dgm:pt>
    <dgm:pt modelId="{A393898C-25A6-4824-A1B8-C8BD78BCE70B}" type="pres">
      <dgm:prSet presAssocID="{19B443DB-9D31-419E-B15E-F623738F9313}" presName="vSp" presStyleCnt="0"/>
      <dgm:spPr/>
    </dgm:pt>
    <dgm:pt modelId="{176400AB-6A8E-4B7F-BE86-CBFB25C10E7E}" type="pres">
      <dgm:prSet presAssocID="{17CAC66E-70B1-431C-B055-8F034A41654A}" presName="horFlow" presStyleCnt="0"/>
      <dgm:spPr/>
    </dgm:pt>
    <dgm:pt modelId="{662D96B4-36CF-40A6-A358-82F9F1027C0B}" type="pres">
      <dgm:prSet presAssocID="{17CAC66E-70B1-431C-B055-8F034A41654A}" presName="bigChev" presStyleLbl="node1" presStyleIdx="1" presStyleCnt="3"/>
      <dgm:spPr/>
      <dgm:t>
        <a:bodyPr/>
        <a:lstStyle/>
        <a:p>
          <a:endParaRPr lang="en-US"/>
        </a:p>
      </dgm:t>
    </dgm:pt>
    <dgm:pt modelId="{529507B4-A334-4C81-A581-0F3C52418F1E}" type="pres">
      <dgm:prSet presAssocID="{B4ACA0B6-6C15-4F19-BD13-08491A98D2DF}" presName="parTrans" presStyleCnt="0"/>
      <dgm:spPr/>
    </dgm:pt>
    <dgm:pt modelId="{BE6B8228-2A08-4C9D-ADC7-B51A80CCE191}" type="pres">
      <dgm:prSet presAssocID="{670EC30A-69D0-445C-945A-FDF27BD3D0C6}" presName="node" presStyleLbl="alignAccFollowNode1" presStyleIdx="5" presStyleCnt="15">
        <dgm:presLayoutVars>
          <dgm:bulletEnabled val="1"/>
        </dgm:presLayoutVars>
      </dgm:prSet>
      <dgm:spPr/>
      <dgm:t>
        <a:bodyPr/>
        <a:lstStyle/>
        <a:p>
          <a:endParaRPr lang="en-US"/>
        </a:p>
      </dgm:t>
    </dgm:pt>
    <dgm:pt modelId="{6A5FEB8D-9CE8-4A44-A342-1F457548F960}" type="pres">
      <dgm:prSet presAssocID="{0D687862-D9FA-48E6-BC40-16585536807F}" presName="sibTrans" presStyleCnt="0"/>
      <dgm:spPr/>
    </dgm:pt>
    <dgm:pt modelId="{0E57A2C3-A9EA-4170-95D4-56D65DA257AA}" type="pres">
      <dgm:prSet presAssocID="{3534423A-F603-4E6F-8E49-BA64791C6752}" presName="node" presStyleLbl="alignAccFollowNode1" presStyleIdx="6" presStyleCnt="15">
        <dgm:presLayoutVars>
          <dgm:bulletEnabled val="1"/>
        </dgm:presLayoutVars>
      </dgm:prSet>
      <dgm:spPr/>
      <dgm:t>
        <a:bodyPr/>
        <a:lstStyle/>
        <a:p>
          <a:endParaRPr lang="en-US"/>
        </a:p>
      </dgm:t>
    </dgm:pt>
    <dgm:pt modelId="{FE2B6263-E8FE-4836-959A-823587386D28}" type="pres">
      <dgm:prSet presAssocID="{B7CF2898-E042-49FB-9B07-51EC7AB286B3}" presName="sibTrans" presStyleCnt="0"/>
      <dgm:spPr/>
    </dgm:pt>
    <dgm:pt modelId="{46F1DDA3-24F8-45D2-BF5B-04FC2CCE5F3E}" type="pres">
      <dgm:prSet presAssocID="{18D25100-90C3-4481-B2F3-70B97475DBDB}" presName="node" presStyleLbl="alignAccFollowNode1" presStyleIdx="7" presStyleCnt="15">
        <dgm:presLayoutVars>
          <dgm:bulletEnabled val="1"/>
        </dgm:presLayoutVars>
      </dgm:prSet>
      <dgm:spPr/>
      <dgm:t>
        <a:bodyPr/>
        <a:lstStyle/>
        <a:p>
          <a:endParaRPr lang="en-US"/>
        </a:p>
      </dgm:t>
    </dgm:pt>
    <dgm:pt modelId="{1010EF72-04D1-4FC9-B12F-C345D6D16ABC}" type="pres">
      <dgm:prSet presAssocID="{2BA2EBC0-0F1A-4077-90AB-C843B5FAE3BB}" presName="sibTrans" presStyleCnt="0"/>
      <dgm:spPr/>
    </dgm:pt>
    <dgm:pt modelId="{EB945025-4461-42CB-A7E1-91C4FB9430F2}" type="pres">
      <dgm:prSet presAssocID="{576E8B15-2013-48D3-AD45-360837CF61C6}" presName="node" presStyleLbl="alignAccFollowNode1" presStyleIdx="8" presStyleCnt="15">
        <dgm:presLayoutVars>
          <dgm:bulletEnabled val="1"/>
        </dgm:presLayoutVars>
      </dgm:prSet>
      <dgm:spPr/>
      <dgm:t>
        <a:bodyPr/>
        <a:lstStyle/>
        <a:p>
          <a:endParaRPr lang="en-US"/>
        </a:p>
      </dgm:t>
    </dgm:pt>
    <dgm:pt modelId="{FACBA8E2-F5CF-4C1B-B0CA-424981654345}" type="pres">
      <dgm:prSet presAssocID="{A6082C86-01ED-468F-B659-776DC5776271}" presName="sibTrans" presStyleCnt="0"/>
      <dgm:spPr/>
    </dgm:pt>
    <dgm:pt modelId="{AC400F27-65FD-45E5-B402-6996A8D44761}" type="pres">
      <dgm:prSet presAssocID="{C9D78853-46AE-4C5A-8261-E5B9C597E0F6}" presName="node" presStyleLbl="alignAccFollowNode1" presStyleIdx="9" presStyleCnt="15">
        <dgm:presLayoutVars>
          <dgm:bulletEnabled val="1"/>
        </dgm:presLayoutVars>
      </dgm:prSet>
      <dgm:spPr/>
      <dgm:t>
        <a:bodyPr/>
        <a:lstStyle/>
        <a:p>
          <a:endParaRPr lang="en-US"/>
        </a:p>
      </dgm:t>
    </dgm:pt>
    <dgm:pt modelId="{31B6A6C6-BE6A-47DD-A071-26B335618EBC}" type="pres">
      <dgm:prSet presAssocID="{17CAC66E-70B1-431C-B055-8F034A41654A}" presName="vSp" presStyleCnt="0"/>
      <dgm:spPr/>
    </dgm:pt>
    <dgm:pt modelId="{D4432272-CDF9-46C8-B3DD-EDB1D51FC9FB}" type="pres">
      <dgm:prSet presAssocID="{788CD57A-5D59-4E14-81F1-42B9D7F8ED4F}" presName="horFlow" presStyleCnt="0"/>
      <dgm:spPr/>
    </dgm:pt>
    <dgm:pt modelId="{BE91AA64-D7F5-420C-8A12-666BD40B721B}" type="pres">
      <dgm:prSet presAssocID="{788CD57A-5D59-4E14-81F1-42B9D7F8ED4F}" presName="bigChev" presStyleLbl="node1" presStyleIdx="2" presStyleCnt="3"/>
      <dgm:spPr/>
      <dgm:t>
        <a:bodyPr/>
        <a:lstStyle/>
        <a:p>
          <a:endParaRPr lang="en-US"/>
        </a:p>
      </dgm:t>
    </dgm:pt>
    <dgm:pt modelId="{1165D175-2131-4B3B-908B-3082656C7F10}" type="pres">
      <dgm:prSet presAssocID="{9356CE3F-1C5D-4F9C-9B59-7E8DC108DF65}" presName="parTrans" presStyleCnt="0"/>
      <dgm:spPr/>
    </dgm:pt>
    <dgm:pt modelId="{508F5B0E-705A-4BCD-ACFE-64DFC83DA37C}" type="pres">
      <dgm:prSet presAssocID="{5CB43677-8AA1-4725-B903-3906118D4A7A}" presName="node" presStyleLbl="alignAccFollowNode1" presStyleIdx="10" presStyleCnt="15">
        <dgm:presLayoutVars>
          <dgm:bulletEnabled val="1"/>
        </dgm:presLayoutVars>
      </dgm:prSet>
      <dgm:spPr/>
      <dgm:t>
        <a:bodyPr/>
        <a:lstStyle/>
        <a:p>
          <a:endParaRPr lang="en-US"/>
        </a:p>
      </dgm:t>
    </dgm:pt>
    <dgm:pt modelId="{5B5183A9-4F59-4A52-B9EF-10FFD80CDD7D}" type="pres">
      <dgm:prSet presAssocID="{0DCECCF9-C32F-4D67-BC30-66E23AA3C14F}" presName="sibTrans" presStyleCnt="0"/>
      <dgm:spPr/>
    </dgm:pt>
    <dgm:pt modelId="{DBEC4AAC-84F4-4B6B-87A0-3102AD06A577}" type="pres">
      <dgm:prSet presAssocID="{5389A891-4F48-45E9-9F3E-0F358F20FFFD}" presName="node" presStyleLbl="alignAccFollowNode1" presStyleIdx="11" presStyleCnt="15">
        <dgm:presLayoutVars>
          <dgm:bulletEnabled val="1"/>
        </dgm:presLayoutVars>
      </dgm:prSet>
      <dgm:spPr/>
      <dgm:t>
        <a:bodyPr/>
        <a:lstStyle/>
        <a:p>
          <a:endParaRPr lang="en-US"/>
        </a:p>
      </dgm:t>
    </dgm:pt>
    <dgm:pt modelId="{550804FB-2F39-415B-9ED0-C66CDC8D0801}" type="pres">
      <dgm:prSet presAssocID="{169792CF-F532-4763-AEC3-860C3A689042}" presName="sibTrans" presStyleCnt="0"/>
      <dgm:spPr/>
    </dgm:pt>
    <dgm:pt modelId="{339E642D-2078-431E-B4C8-861E01EB453C}" type="pres">
      <dgm:prSet presAssocID="{DEAB669A-9630-43E0-A29F-9576DEEF3BD4}" presName="node" presStyleLbl="alignAccFollowNode1" presStyleIdx="12" presStyleCnt="15">
        <dgm:presLayoutVars>
          <dgm:bulletEnabled val="1"/>
        </dgm:presLayoutVars>
      </dgm:prSet>
      <dgm:spPr/>
      <dgm:t>
        <a:bodyPr/>
        <a:lstStyle/>
        <a:p>
          <a:endParaRPr lang="en-US"/>
        </a:p>
      </dgm:t>
    </dgm:pt>
    <dgm:pt modelId="{E673BA85-97A4-43C1-A939-8236F11ADAC2}" type="pres">
      <dgm:prSet presAssocID="{127815CC-14F5-4AEB-BA37-E29F244BD027}" presName="sibTrans" presStyleCnt="0"/>
      <dgm:spPr/>
    </dgm:pt>
    <dgm:pt modelId="{B7D561A1-4060-47A3-9BC9-1216AD41BEE3}" type="pres">
      <dgm:prSet presAssocID="{2925FCAD-6188-44C7-AD13-6C22D10E948B}" presName="node" presStyleLbl="alignAccFollowNode1" presStyleIdx="13" presStyleCnt="15">
        <dgm:presLayoutVars>
          <dgm:bulletEnabled val="1"/>
        </dgm:presLayoutVars>
      </dgm:prSet>
      <dgm:spPr/>
      <dgm:t>
        <a:bodyPr/>
        <a:lstStyle/>
        <a:p>
          <a:endParaRPr lang="en-US"/>
        </a:p>
      </dgm:t>
    </dgm:pt>
    <dgm:pt modelId="{3FF35D76-7537-4C86-91F5-9527DB7786AB}" type="pres">
      <dgm:prSet presAssocID="{9EFBAB15-C502-4FF6-9E3D-4EDDC9F40FCD}" presName="sibTrans" presStyleCnt="0"/>
      <dgm:spPr/>
    </dgm:pt>
    <dgm:pt modelId="{8D2DDC4A-178F-477C-BB0B-C309130FA0EF}" type="pres">
      <dgm:prSet presAssocID="{D686A115-3D0E-4DF8-89F9-F8797DDDAF7A}" presName="node" presStyleLbl="alignAccFollowNode1" presStyleIdx="14" presStyleCnt="15">
        <dgm:presLayoutVars>
          <dgm:bulletEnabled val="1"/>
        </dgm:presLayoutVars>
      </dgm:prSet>
      <dgm:spPr/>
      <dgm:t>
        <a:bodyPr/>
        <a:lstStyle/>
        <a:p>
          <a:endParaRPr lang="en-US"/>
        </a:p>
      </dgm:t>
    </dgm:pt>
  </dgm:ptLst>
  <dgm:cxnLst>
    <dgm:cxn modelId="{280915D5-6BC1-4E63-8098-A0856C6D6809}" srcId="{17CAC66E-70B1-431C-B055-8F034A41654A}" destId="{3534423A-F603-4E6F-8E49-BA64791C6752}" srcOrd="1" destOrd="0" parTransId="{D0C2EE6C-883A-4AEF-8930-61F724AF8BC5}" sibTransId="{B7CF2898-E042-49FB-9B07-51EC7AB286B3}"/>
    <dgm:cxn modelId="{84EB7E0D-008F-4816-B74D-24F05416C946}" type="presOf" srcId="{17178C60-E413-4B9E-99EB-613896808EA9}" destId="{29C8B0C8-CBD0-4695-AFF2-FE35266D055E}" srcOrd="0" destOrd="0" presId="urn:microsoft.com/office/officeart/2005/8/layout/lProcess3"/>
    <dgm:cxn modelId="{83A1BE2C-E054-4881-AFAD-C240AFA835C1}" srcId="{17CAC66E-70B1-431C-B055-8F034A41654A}" destId="{18D25100-90C3-4481-B2F3-70B97475DBDB}" srcOrd="2" destOrd="0" parTransId="{181E9438-A0D2-4826-AD85-AB85749A7A8E}" sibTransId="{2BA2EBC0-0F1A-4077-90AB-C843B5FAE3BB}"/>
    <dgm:cxn modelId="{8FBECE0C-9407-4E06-86CE-0B079F2FBF2D}" type="presOf" srcId="{69F65E91-88C9-49A7-BCFF-39D3D3E54EBB}" destId="{6761CC62-88D1-412C-8EEE-B6605B6FBAB2}" srcOrd="0" destOrd="0" presId="urn:microsoft.com/office/officeart/2005/8/layout/lProcess3"/>
    <dgm:cxn modelId="{E390FAB2-8328-406E-99C0-4AA6F185CF98}" type="presOf" srcId="{788CD57A-5D59-4E14-81F1-42B9D7F8ED4F}" destId="{BE91AA64-D7F5-420C-8A12-666BD40B721B}" srcOrd="0" destOrd="0" presId="urn:microsoft.com/office/officeart/2005/8/layout/lProcess3"/>
    <dgm:cxn modelId="{537D0522-C05D-48EC-BF02-DB9180F2EFD8}" srcId="{788CD57A-5D59-4E14-81F1-42B9D7F8ED4F}" destId="{DEAB669A-9630-43E0-A29F-9576DEEF3BD4}" srcOrd="2" destOrd="0" parTransId="{692E0730-43D0-4A25-B0C9-26BA10A5770C}" sibTransId="{127815CC-14F5-4AEB-BA37-E29F244BD027}"/>
    <dgm:cxn modelId="{E2E5AF86-F6E5-4BA3-B028-25ED6D738B21}" srcId="{788CD57A-5D59-4E14-81F1-42B9D7F8ED4F}" destId="{D686A115-3D0E-4DF8-89F9-F8797DDDAF7A}" srcOrd="4" destOrd="0" parTransId="{2A5BFEA0-6447-4919-9176-328203044AF4}" sibTransId="{024EEF6D-52D7-45E6-96AD-CE0E496FF1FB}"/>
    <dgm:cxn modelId="{8B258F65-C861-4F6E-9610-A24A35115FD3}" type="presOf" srcId="{3534423A-F603-4E6F-8E49-BA64791C6752}" destId="{0E57A2C3-A9EA-4170-95D4-56D65DA257AA}" srcOrd="0" destOrd="0" presId="urn:microsoft.com/office/officeart/2005/8/layout/lProcess3"/>
    <dgm:cxn modelId="{F8D43602-9FC3-409F-936B-CA7AD77FAF52}" srcId="{17CAC66E-70B1-431C-B055-8F034A41654A}" destId="{576E8B15-2013-48D3-AD45-360837CF61C6}" srcOrd="3" destOrd="0" parTransId="{2528EF12-BF9D-4D4E-A6A5-3EB68BED4026}" sibTransId="{A6082C86-01ED-468F-B659-776DC5776271}"/>
    <dgm:cxn modelId="{9DED20CE-CFC7-49CD-8AB7-40214067D81C}" type="presOf" srcId="{5389A891-4F48-45E9-9F3E-0F358F20FFFD}" destId="{DBEC4AAC-84F4-4B6B-87A0-3102AD06A577}" srcOrd="0" destOrd="0" presId="urn:microsoft.com/office/officeart/2005/8/layout/lProcess3"/>
    <dgm:cxn modelId="{3B8801A2-7567-4D41-9EBB-60ECBE88599C}" srcId="{19B443DB-9D31-419E-B15E-F623738F9313}" destId="{02521E41-5A05-4C75-A1F2-F1B4075B72FA}" srcOrd="0" destOrd="0" parTransId="{A6D749E2-9097-4601-8E12-ECB2283F0CF7}" sibTransId="{2C3DDBFC-D0E2-4CC9-AC32-A535E1B22853}"/>
    <dgm:cxn modelId="{70A743BD-A965-4A2F-B4CE-C3AB036CE30E}" type="presOf" srcId="{18D25100-90C3-4481-B2F3-70B97475DBDB}" destId="{46F1DDA3-24F8-45D2-BF5B-04FC2CCE5F3E}" srcOrd="0" destOrd="0" presId="urn:microsoft.com/office/officeart/2005/8/layout/lProcess3"/>
    <dgm:cxn modelId="{C1135BD3-CE74-43E5-BF5A-F3CBDCCBCBFB}" srcId="{19B443DB-9D31-419E-B15E-F623738F9313}" destId="{17178C60-E413-4B9E-99EB-613896808EA9}" srcOrd="1" destOrd="0" parTransId="{3D050708-2C89-4849-9581-3EF91D763B3E}" sibTransId="{5CB8BB1A-EE68-4413-80C4-1AA11B93540A}"/>
    <dgm:cxn modelId="{DDF5B58D-D650-4CF9-B992-A724459DB0EA}" type="presOf" srcId="{2925FCAD-6188-44C7-AD13-6C22D10E948B}" destId="{B7D561A1-4060-47A3-9BC9-1216AD41BEE3}" srcOrd="0" destOrd="0" presId="urn:microsoft.com/office/officeart/2005/8/layout/lProcess3"/>
    <dgm:cxn modelId="{B514BA7D-1A10-4380-850F-CBD961517B2C}" srcId="{19B443DB-9D31-419E-B15E-F623738F9313}" destId="{69F65E91-88C9-49A7-BCFF-39D3D3E54EBB}" srcOrd="2" destOrd="0" parTransId="{10EF1321-1F80-4E87-A7DD-27F9A0FEA359}" sibTransId="{7C3798B5-7728-4E87-923F-9F0BCD49E8D6}"/>
    <dgm:cxn modelId="{CFDBAF0C-98BF-4B60-ACD1-FBF8DB110BC3}" type="presOf" srcId="{DEAB669A-9630-43E0-A29F-9576DEEF3BD4}" destId="{339E642D-2078-431E-B4C8-861E01EB453C}" srcOrd="0" destOrd="0" presId="urn:microsoft.com/office/officeart/2005/8/layout/lProcess3"/>
    <dgm:cxn modelId="{89A84520-3642-46E1-8288-E3909B08A4DD}" type="presOf" srcId="{D686A115-3D0E-4DF8-89F9-F8797DDDAF7A}" destId="{8D2DDC4A-178F-477C-BB0B-C309130FA0EF}" srcOrd="0" destOrd="0" presId="urn:microsoft.com/office/officeart/2005/8/layout/lProcess3"/>
    <dgm:cxn modelId="{7D5D3568-3089-4463-B702-6788DB62BA9C}" type="presOf" srcId="{02521E41-5A05-4C75-A1F2-F1B4075B72FA}" destId="{88B185D5-CC4F-4541-BC75-A41D5D7227A1}" srcOrd="0" destOrd="0" presId="urn:microsoft.com/office/officeart/2005/8/layout/lProcess3"/>
    <dgm:cxn modelId="{B6A3EFA5-2408-411A-B6A7-CEC970799AFD}" type="presOf" srcId="{5CB43677-8AA1-4725-B903-3906118D4A7A}" destId="{508F5B0E-705A-4BCD-ACFE-64DFC83DA37C}" srcOrd="0" destOrd="0" presId="urn:microsoft.com/office/officeart/2005/8/layout/lProcess3"/>
    <dgm:cxn modelId="{28132F20-983B-4679-981A-031010040C19}" type="presOf" srcId="{2E4EF2B8-8C5E-45D7-9D21-16793ECB5D82}" destId="{6853DF1E-2CD0-4E8A-974E-D0F9721018F7}" srcOrd="0" destOrd="0" presId="urn:microsoft.com/office/officeart/2005/8/layout/lProcess3"/>
    <dgm:cxn modelId="{BFD3DC01-3E97-47E6-ABCA-CF1A4650125A}" srcId="{17CAC66E-70B1-431C-B055-8F034A41654A}" destId="{C9D78853-46AE-4C5A-8261-E5B9C597E0F6}" srcOrd="4" destOrd="0" parTransId="{479034DE-B81C-459A-B92D-3F419F1D347C}" sibTransId="{9888A9CD-D0CA-4BD9-8752-C35E557B7114}"/>
    <dgm:cxn modelId="{02F8BCFB-668A-439B-BE8E-F8EA704B87E2}" type="presOf" srcId="{19B443DB-9D31-419E-B15E-F623738F9313}" destId="{8BFA44E7-0C0E-49CD-8EAE-2D37AE15D98D}" srcOrd="0" destOrd="0" presId="urn:microsoft.com/office/officeart/2005/8/layout/lProcess3"/>
    <dgm:cxn modelId="{0E4F16B7-53A8-4EF8-89C7-46505378CA89}" srcId="{C3B135DB-06F4-4E73-B4D5-936A7EA3A78C}" destId="{19B443DB-9D31-419E-B15E-F623738F9313}" srcOrd="0" destOrd="0" parTransId="{F05B7510-A25F-42EA-911B-011A12B4D43A}" sibTransId="{D3B9B2BD-97D9-4307-B7D4-3888C75E8603}"/>
    <dgm:cxn modelId="{74A294D7-E15A-4CD7-A290-CB8FEB7150EB}" srcId="{C3B135DB-06F4-4E73-B4D5-936A7EA3A78C}" destId="{788CD57A-5D59-4E14-81F1-42B9D7F8ED4F}" srcOrd="2" destOrd="0" parTransId="{65DD2FB9-ED7F-4C39-8294-699B1EF4578F}" sibTransId="{959173C1-0EAE-4A0C-91F0-46A8A9F1A560}"/>
    <dgm:cxn modelId="{E1242DC6-A1A0-472E-954D-36199D04965D}" srcId="{788CD57A-5D59-4E14-81F1-42B9D7F8ED4F}" destId="{5389A891-4F48-45E9-9F3E-0F358F20FFFD}" srcOrd="1" destOrd="0" parTransId="{541A7714-FA87-4558-B17B-36723F9AB320}" sibTransId="{169792CF-F532-4763-AEC3-860C3A689042}"/>
    <dgm:cxn modelId="{F07AEE85-1E26-431B-A0D8-39F15A931CE0}" srcId="{19B443DB-9D31-419E-B15E-F623738F9313}" destId="{81442619-175D-44EB-BB2D-987C153163A8}" srcOrd="4" destOrd="0" parTransId="{3C070DEE-8DDC-47B7-A7AD-9FEFCD3C19DF}" sibTransId="{EF2FC098-461D-4E4C-9935-8B3A71E75A23}"/>
    <dgm:cxn modelId="{D34B4022-66BD-4EE3-B1F3-B1AB304B86C4}" srcId="{17CAC66E-70B1-431C-B055-8F034A41654A}" destId="{670EC30A-69D0-445C-945A-FDF27BD3D0C6}" srcOrd="0" destOrd="0" parTransId="{B4ACA0B6-6C15-4F19-BD13-08491A98D2DF}" sibTransId="{0D687862-D9FA-48E6-BC40-16585536807F}"/>
    <dgm:cxn modelId="{B20D10CC-5D5A-4290-A3B8-B3BAC2A6890A}" type="presOf" srcId="{81442619-175D-44EB-BB2D-987C153163A8}" destId="{E9D2BDD3-EA66-4E98-862A-921F0FD427D5}" srcOrd="0" destOrd="0" presId="urn:microsoft.com/office/officeart/2005/8/layout/lProcess3"/>
    <dgm:cxn modelId="{4A8A4CFE-7C3E-4AE7-9A20-1E711857F8C7}" srcId="{C3B135DB-06F4-4E73-B4D5-936A7EA3A78C}" destId="{17CAC66E-70B1-431C-B055-8F034A41654A}" srcOrd="1" destOrd="0" parTransId="{9AAB81F6-EE54-42A5-8B05-47D809B13AF8}" sibTransId="{BFB0CAD8-CB29-4BD1-994F-DE90AFF2C128}"/>
    <dgm:cxn modelId="{D48D4D59-D1F4-4C22-9133-430FAB4C7743}" type="presOf" srcId="{576E8B15-2013-48D3-AD45-360837CF61C6}" destId="{EB945025-4461-42CB-A7E1-91C4FB9430F2}" srcOrd="0" destOrd="0" presId="urn:microsoft.com/office/officeart/2005/8/layout/lProcess3"/>
    <dgm:cxn modelId="{5A11E1ED-9338-4FCA-8487-1B9146C8F80F}" type="presOf" srcId="{670EC30A-69D0-445C-945A-FDF27BD3D0C6}" destId="{BE6B8228-2A08-4C9D-ADC7-B51A80CCE191}" srcOrd="0" destOrd="0" presId="urn:microsoft.com/office/officeart/2005/8/layout/lProcess3"/>
    <dgm:cxn modelId="{D08C66EC-A89B-437B-A3DB-1E7C1C79D340}" type="presOf" srcId="{C9D78853-46AE-4C5A-8261-E5B9C597E0F6}" destId="{AC400F27-65FD-45E5-B402-6996A8D44761}" srcOrd="0" destOrd="0" presId="urn:microsoft.com/office/officeart/2005/8/layout/lProcess3"/>
    <dgm:cxn modelId="{A4232198-ABF3-4023-8C31-A5BFD83AA8DE}" srcId="{788CD57A-5D59-4E14-81F1-42B9D7F8ED4F}" destId="{5CB43677-8AA1-4725-B903-3906118D4A7A}" srcOrd="0" destOrd="0" parTransId="{9356CE3F-1C5D-4F9C-9B59-7E8DC108DF65}" sibTransId="{0DCECCF9-C32F-4D67-BC30-66E23AA3C14F}"/>
    <dgm:cxn modelId="{A77EC682-43E2-4514-8AB2-C9C60167ED20}" type="presOf" srcId="{C3B135DB-06F4-4E73-B4D5-936A7EA3A78C}" destId="{B2DBA5AF-25F0-4867-B47A-602F8358876D}" srcOrd="0" destOrd="0" presId="urn:microsoft.com/office/officeart/2005/8/layout/lProcess3"/>
    <dgm:cxn modelId="{A9067175-F00B-492C-A80D-294E0F180E98}" srcId="{19B443DB-9D31-419E-B15E-F623738F9313}" destId="{2E4EF2B8-8C5E-45D7-9D21-16793ECB5D82}" srcOrd="3" destOrd="0" parTransId="{FA1C3B88-78FA-4DEE-A685-20410065B0BF}" sibTransId="{3DA75D14-62EB-4B4A-AE51-85E2E01C100A}"/>
    <dgm:cxn modelId="{7BC129A0-8AE3-49B7-B355-0F5DA2EB9E02}" type="presOf" srcId="{17CAC66E-70B1-431C-B055-8F034A41654A}" destId="{662D96B4-36CF-40A6-A358-82F9F1027C0B}" srcOrd="0" destOrd="0" presId="urn:microsoft.com/office/officeart/2005/8/layout/lProcess3"/>
    <dgm:cxn modelId="{479BA762-4697-4CAD-A8E1-7EE7D2C37637}" srcId="{788CD57A-5D59-4E14-81F1-42B9D7F8ED4F}" destId="{2925FCAD-6188-44C7-AD13-6C22D10E948B}" srcOrd="3" destOrd="0" parTransId="{08AADE71-86F1-4709-9240-1E08AB1E8389}" sibTransId="{9EFBAB15-C502-4FF6-9E3D-4EDDC9F40FCD}"/>
    <dgm:cxn modelId="{A55A3244-5B2A-4A25-8AD5-60D84448A931}" type="presParOf" srcId="{B2DBA5AF-25F0-4867-B47A-602F8358876D}" destId="{C172C1D3-7B59-4519-A4BD-98048BA3DD83}" srcOrd="0" destOrd="0" presId="urn:microsoft.com/office/officeart/2005/8/layout/lProcess3"/>
    <dgm:cxn modelId="{85E8B6B9-08E6-40A0-9B44-2FD925CFFF80}" type="presParOf" srcId="{C172C1D3-7B59-4519-A4BD-98048BA3DD83}" destId="{8BFA44E7-0C0E-49CD-8EAE-2D37AE15D98D}" srcOrd="0" destOrd="0" presId="urn:microsoft.com/office/officeart/2005/8/layout/lProcess3"/>
    <dgm:cxn modelId="{4B0AC3C3-F47E-45A3-BB08-0D33E552B0DF}" type="presParOf" srcId="{C172C1D3-7B59-4519-A4BD-98048BA3DD83}" destId="{08381412-75A3-4A4B-A871-1B51798D60B6}" srcOrd="1" destOrd="0" presId="urn:microsoft.com/office/officeart/2005/8/layout/lProcess3"/>
    <dgm:cxn modelId="{022C61B1-9889-49E1-BFD8-45E35C1B638F}" type="presParOf" srcId="{C172C1D3-7B59-4519-A4BD-98048BA3DD83}" destId="{88B185D5-CC4F-4541-BC75-A41D5D7227A1}" srcOrd="2" destOrd="0" presId="urn:microsoft.com/office/officeart/2005/8/layout/lProcess3"/>
    <dgm:cxn modelId="{68217155-9ED3-4741-8CCA-FB9B9F54C242}" type="presParOf" srcId="{C172C1D3-7B59-4519-A4BD-98048BA3DD83}" destId="{7DE453B2-6FD9-4515-A722-A501DFC6C8EF}" srcOrd="3" destOrd="0" presId="urn:microsoft.com/office/officeart/2005/8/layout/lProcess3"/>
    <dgm:cxn modelId="{4B3A4F99-9C97-4963-B45A-BFD633605EF7}" type="presParOf" srcId="{C172C1D3-7B59-4519-A4BD-98048BA3DD83}" destId="{29C8B0C8-CBD0-4695-AFF2-FE35266D055E}" srcOrd="4" destOrd="0" presId="urn:microsoft.com/office/officeart/2005/8/layout/lProcess3"/>
    <dgm:cxn modelId="{FEB124DF-4AFA-4970-B9F2-D126A769F45F}" type="presParOf" srcId="{C172C1D3-7B59-4519-A4BD-98048BA3DD83}" destId="{F0D61464-6E18-4DE6-8772-27E378132205}" srcOrd="5" destOrd="0" presId="urn:microsoft.com/office/officeart/2005/8/layout/lProcess3"/>
    <dgm:cxn modelId="{7275C735-B11A-46C3-A248-554DCA5D73E3}" type="presParOf" srcId="{C172C1D3-7B59-4519-A4BD-98048BA3DD83}" destId="{6761CC62-88D1-412C-8EEE-B6605B6FBAB2}" srcOrd="6" destOrd="0" presId="urn:microsoft.com/office/officeart/2005/8/layout/lProcess3"/>
    <dgm:cxn modelId="{AD7A8BA9-68AF-44BD-98B1-E0796451ADDF}" type="presParOf" srcId="{C172C1D3-7B59-4519-A4BD-98048BA3DD83}" destId="{50CF7707-8ECA-48F5-A646-355F5C1017F4}" srcOrd="7" destOrd="0" presId="urn:microsoft.com/office/officeart/2005/8/layout/lProcess3"/>
    <dgm:cxn modelId="{4F8A067A-57B3-4147-8B49-8DCD04FE1154}" type="presParOf" srcId="{C172C1D3-7B59-4519-A4BD-98048BA3DD83}" destId="{6853DF1E-2CD0-4E8A-974E-D0F9721018F7}" srcOrd="8" destOrd="0" presId="urn:microsoft.com/office/officeart/2005/8/layout/lProcess3"/>
    <dgm:cxn modelId="{A6B11153-4526-4F92-98E0-9B64AE077AA0}" type="presParOf" srcId="{C172C1D3-7B59-4519-A4BD-98048BA3DD83}" destId="{31CC6BB4-C2FA-4310-855D-805C88E1EE87}" srcOrd="9" destOrd="0" presId="urn:microsoft.com/office/officeart/2005/8/layout/lProcess3"/>
    <dgm:cxn modelId="{0F6DDA5A-2DD8-4254-B233-FE761AB657B7}" type="presParOf" srcId="{C172C1D3-7B59-4519-A4BD-98048BA3DD83}" destId="{E9D2BDD3-EA66-4E98-862A-921F0FD427D5}" srcOrd="10" destOrd="0" presId="urn:microsoft.com/office/officeart/2005/8/layout/lProcess3"/>
    <dgm:cxn modelId="{AE002E33-2BE0-4A96-A6CD-29E383A9B19E}" type="presParOf" srcId="{B2DBA5AF-25F0-4867-B47A-602F8358876D}" destId="{A393898C-25A6-4824-A1B8-C8BD78BCE70B}" srcOrd="1" destOrd="0" presId="urn:microsoft.com/office/officeart/2005/8/layout/lProcess3"/>
    <dgm:cxn modelId="{ED93C65D-679C-45EC-9F49-AFD1E240D818}" type="presParOf" srcId="{B2DBA5AF-25F0-4867-B47A-602F8358876D}" destId="{176400AB-6A8E-4B7F-BE86-CBFB25C10E7E}" srcOrd="2" destOrd="0" presId="urn:microsoft.com/office/officeart/2005/8/layout/lProcess3"/>
    <dgm:cxn modelId="{CCCD1376-4A0A-446C-92F6-CD785CF88D82}" type="presParOf" srcId="{176400AB-6A8E-4B7F-BE86-CBFB25C10E7E}" destId="{662D96B4-36CF-40A6-A358-82F9F1027C0B}" srcOrd="0" destOrd="0" presId="urn:microsoft.com/office/officeart/2005/8/layout/lProcess3"/>
    <dgm:cxn modelId="{6BA4EB4A-F37D-4F45-932B-4A4B0F4A3CBA}" type="presParOf" srcId="{176400AB-6A8E-4B7F-BE86-CBFB25C10E7E}" destId="{529507B4-A334-4C81-A581-0F3C52418F1E}" srcOrd="1" destOrd="0" presId="urn:microsoft.com/office/officeart/2005/8/layout/lProcess3"/>
    <dgm:cxn modelId="{3F2A28F3-6983-4E16-A2F5-78C56D9FDCFD}" type="presParOf" srcId="{176400AB-6A8E-4B7F-BE86-CBFB25C10E7E}" destId="{BE6B8228-2A08-4C9D-ADC7-B51A80CCE191}" srcOrd="2" destOrd="0" presId="urn:microsoft.com/office/officeart/2005/8/layout/lProcess3"/>
    <dgm:cxn modelId="{A3C90B9E-8606-41F5-B6AF-04089DB631F4}" type="presParOf" srcId="{176400AB-6A8E-4B7F-BE86-CBFB25C10E7E}" destId="{6A5FEB8D-9CE8-4A44-A342-1F457548F960}" srcOrd="3" destOrd="0" presId="urn:microsoft.com/office/officeart/2005/8/layout/lProcess3"/>
    <dgm:cxn modelId="{E4CDF474-D870-4B28-BC1E-899C18935766}" type="presParOf" srcId="{176400AB-6A8E-4B7F-BE86-CBFB25C10E7E}" destId="{0E57A2C3-A9EA-4170-95D4-56D65DA257AA}" srcOrd="4" destOrd="0" presId="urn:microsoft.com/office/officeart/2005/8/layout/lProcess3"/>
    <dgm:cxn modelId="{8CB4FFAC-2F11-4116-8480-6E1E589EC416}" type="presParOf" srcId="{176400AB-6A8E-4B7F-BE86-CBFB25C10E7E}" destId="{FE2B6263-E8FE-4836-959A-823587386D28}" srcOrd="5" destOrd="0" presId="urn:microsoft.com/office/officeart/2005/8/layout/lProcess3"/>
    <dgm:cxn modelId="{21D7B2BB-1F80-43E0-A13F-576B062B1F81}" type="presParOf" srcId="{176400AB-6A8E-4B7F-BE86-CBFB25C10E7E}" destId="{46F1DDA3-24F8-45D2-BF5B-04FC2CCE5F3E}" srcOrd="6" destOrd="0" presId="urn:microsoft.com/office/officeart/2005/8/layout/lProcess3"/>
    <dgm:cxn modelId="{CA7334C8-E9A9-47D6-ADF4-D774244BF3BD}" type="presParOf" srcId="{176400AB-6A8E-4B7F-BE86-CBFB25C10E7E}" destId="{1010EF72-04D1-4FC9-B12F-C345D6D16ABC}" srcOrd="7" destOrd="0" presId="urn:microsoft.com/office/officeart/2005/8/layout/lProcess3"/>
    <dgm:cxn modelId="{1BE9F37B-D010-4C4F-A491-9682965AD23C}" type="presParOf" srcId="{176400AB-6A8E-4B7F-BE86-CBFB25C10E7E}" destId="{EB945025-4461-42CB-A7E1-91C4FB9430F2}" srcOrd="8" destOrd="0" presId="urn:microsoft.com/office/officeart/2005/8/layout/lProcess3"/>
    <dgm:cxn modelId="{4612FF1D-3565-4828-9DC4-795EE7646FA8}" type="presParOf" srcId="{176400AB-6A8E-4B7F-BE86-CBFB25C10E7E}" destId="{FACBA8E2-F5CF-4C1B-B0CA-424981654345}" srcOrd="9" destOrd="0" presId="urn:microsoft.com/office/officeart/2005/8/layout/lProcess3"/>
    <dgm:cxn modelId="{8BEB2670-0C75-4F04-8AC0-476785D0A422}" type="presParOf" srcId="{176400AB-6A8E-4B7F-BE86-CBFB25C10E7E}" destId="{AC400F27-65FD-45E5-B402-6996A8D44761}" srcOrd="10" destOrd="0" presId="urn:microsoft.com/office/officeart/2005/8/layout/lProcess3"/>
    <dgm:cxn modelId="{D7EE2108-700C-4759-9E8F-4238FD815855}" type="presParOf" srcId="{B2DBA5AF-25F0-4867-B47A-602F8358876D}" destId="{31B6A6C6-BE6A-47DD-A071-26B335618EBC}" srcOrd="3" destOrd="0" presId="urn:microsoft.com/office/officeart/2005/8/layout/lProcess3"/>
    <dgm:cxn modelId="{BF07FA39-DB7F-43BE-BEBE-37664CC08A15}" type="presParOf" srcId="{B2DBA5AF-25F0-4867-B47A-602F8358876D}" destId="{D4432272-CDF9-46C8-B3DD-EDB1D51FC9FB}" srcOrd="4" destOrd="0" presId="urn:microsoft.com/office/officeart/2005/8/layout/lProcess3"/>
    <dgm:cxn modelId="{D24A0CCD-F4A6-4FEB-923E-567B74D9D086}" type="presParOf" srcId="{D4432272-CDF9-46C8-B3DD-EDB1D51FC9FB}" destId="{BE91AA64-D7F5-420C-8A12-666BD40B721B}" srcOrd="0" destOrd="0" presId="urn:microsoft.com/office/officeart/2005/8/layout/lProcess3"/>
    <dgm:cxn modelId="{DA1327F8-AD33-4FCF-ABA0-19B6609AE1A6}" type="presParOf" srcId="{D4432272-CDF9-46C8-B3DD-EDB1D51FC9FB}" destId="{1165D175-2131-4B3B-908B-3082656C7F10}" srcOrd="1" destOrd="0" presId="urn:microsoft.com/office/officeart/2005/8/layout/lProcess3"/>
    <dgm:cxn modelId="{F9C73596-BF88-4D49-8321-24327192550E}" type="presParOf" srcId="{D4432272-CDF9-46C8-B3DD-EDB1D51FC9FB}" destId="{508F5B0E-705A-4BCD-ACFE-64DFC83DA37C}" srcOrd="2" destOrd="0" presId="urn:microsoft.com/office/officeart/2005/8/layout/lProcess3"/>
    <dgm:cxn modelId="{19DA6325-C944-4530-A1B8-58D80C9363F9}" type="presParOf" srcId="{D4432272-CDF9-46C8-B3DD-EDB1D51FC9FB}" destId="{5B5183A9-4F59-4A52-B9EF-10FFD80CDD7D}" srcOrd="3" destOrd="0" presId="urn:microsoft.com/office/officeart/2005/8/layout/lProcess3"/>
    <dgm:cxn modelId="{45348FCE-B3A6-4F08-A2F2-2A554C013852}" type="presParOf" srcId="{D4432272-CDF9-46C8-B3DD-EDB1D51FC9FB}" destId="{DBEC4AAC-84F4-4B6B-87A0-3102AD06A577}" srcOrd="4" destOrd="0" presId="urn:microsoft.com/office/officeart/2005/8/layout/lProcess3"/>
    <dgm:cxn modelId="{956F91FA-B7F0-4861-8AFE-B018FC35AE64}" type="presParOf" srcId="{D4432272-CDF9-46C8-B3DD-EDB1D51FC9FB}" destId="{550804FB-2F39-415B-9ED0-C66CDC8D0801}" srcOrd="5" destOrd="0" presId="urn:microsoft.com/office/officeart/2005/8/layout/lProcess3"/>
    <dgm:cxn modelId="{631A7F17-E4F0-4CF9-B0BF-CF76D6DBC74E}" type="presParOf" srcId="{D4432272-CDF9-46C8-B3DD-EDB1D51FC9FB}" destId="{339E642D-2078-431E-B4C8-861E01EB453C}" srcOrd="6" destOrd="0" presId="urn:microsoft.com/office/officeart/2005/8/layout/lProcess3"/>
    <dgm:cxn modelId="{994EE643-A7C9-4678-BA7A-27E9C9037172}" type="presParOf" srcId="{D4432272-CDF9-46C8-B3DD-EDB1D51FC9FB}" destId="{E673BA85-97A4-43C1-A939-8236F11ADAC2}" srcOrd="7" destOrd="0" presId="urn:microsoft.com/office/officeart/2005/8/layout/lProcess3"/>
    <dgm:cxn modelId="{1BC809A7-4572-4CAA-804D-25185ACBEEDC}" type="presParOf" srcId="{D4432272-CDF9-46C8-B3DD-EDB1D51FC9FB}" destId="{B7D561A1-4060-47A3-9BC9-1216AD41BEE3}" srcOrd="8" destOrd="0" presId="urn:microsoft.com/office/officeart/2005/8/layout/lProcess3"/>
    <dgm:cxn modelId="{AA518F80-1818-4929-90A9-7D1AE5326E9E}" type="presParOf" srcId="{D4432272-CDF9-46C8-B3DD-EDB1D51FC9FB}" destId="{3FF35D76-7537-4C86-91F5-9527DB7786AB}" srcOrd="9" destOrd="0" presId="urn:microsoft.com/office/officeart/2005/8/layout/lProcess3"/>
    <dgm:cxn modelId="{06F7DAB3-F69D-4429-A5C8-0C0D31A5E9DB}" type="presParOf" srcId="{D4432272-CDF9-46C8-B3DD-EDB1D51FC9FB}" destId="{8D2DDC4A-178F-477C-BB0B-C309130FA0EF}"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2C18-3B6E-4F1C-A0AE-707E162398EC}">
      <dsp:nvSpPr>
        <dsp:cNvPr id="0" name=""/>
        <dsp:cNvSpPr/>
      </dsp:nvSpPr>
      <dsp:spPr>
        <a:xfrm>
          <a:off x="0" y="666749"/>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Failures of Care Delivery </a:t>
          </a:r>
        </a:p>
        <a:p>
          <a:pPr lvl="0" algn="ctr" defTabSz="844550" rtl="0">
            <a:lnSpc>
              <a:spcPct val="90000"/>
            </a:lnSpc>
            <a:spcBef>
              <a:spcPct val="0"/>
            </a:spcBef>
            <a:spcAft>
              <a:spcPct val="35000"/>
            </a:spcAft>
          </a:pPr>
          <a:r>
            <a:rPr lang="en-US" sz="1900" kern="1200" dirty="0" smtClean="0"/>
            <a:t>Adverse Events, HAIs, Misdiagnosis</a:t>
          </a:r>
          <a:endParaRPr lang="en-US" sz="1900" kern="1200" dirty="0"/>
        </a:p>
      </dsp:txBody>
      <dsp:txXfrm>
        <a:off x="0" y="666749"/>
        <a:ext cx="2667000" cy="1600199"/>
      </dsp:txXfrm>
    </dsp:sp>
    <dsp:sp modelId="{5C405141-CCF6-4D4D-BD62-35BF4052851C}">
      <dsp:nvSpPr>
        <dsp:cNvPr id="0" name=""/>
        <dsp:cNvSpPr/>
      </dsp:nvSpPr>
      <dsp:spPr>
        <a:xfrm>
          <a:off x="2933700" y="666749"/>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Failures of Care Coordination</a:t>
          </a:r>
        </a:p>
        <a:p>
          <a:pPr lvl="0" algn="ctr" defTabSz="844550" rtl="0">
            <a:lnSpc>
              <a:spcPct val="90000"/>
            </a:lnSpc>
            <a:spcBef>
              <a:spcPct val="0"/>
            </a:spcBef>
            <a:spcAft>
              <a:spcPct val="35000"/>
            </a:spcAft>
          </a:pPr>
          <a:r>
            <a:rPr lang="en-US" sz="1400" kern="1200" dirty="0" smtClean="0"/>
            <a:t>Readmission, Decline in Functional Status</a:t>
          </a:r>
          <a:endParaRPr lang="en-US" sz="1400" kern="1200" dirty="0"/>
        </a:p>
      </dsp:txBody>
      <dsp:txXfrm>
        <a:off x="2933700" y="666749"/>
        <a:ext cx="2667000" cy="1600199"/>
      </dsp:txXfrm>
    </dsp:sp>
    <dsp:sp modelId="{29654EBA-E437-405C-88C4-908C6BA32877}">
      <dsp:nvSpPr>
        <dsp:cNvPr id="0" name=""/>
        <dsp:cNvSpPr/>
      </dsp:nvSpPr>
      <dsp:spPr>
        <a:xfrm>
          <a:off x="5867399" y="666749"/>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Overtreatment</a:t>
          </a:r>
        </a:p>
        <a:p>
          <a:pPr lvl="0" algn="ctr" defTabSz="844550" rtl="0">
            <a:lnSpc>
              <a:spcPct val="90000"/>
            </a:lnSpc>
            <a:spcBef>
              <a:spcPct val="0"/>
            </a:spcBef>
            <a:spcAft>
              <a:spcPct val="35000"/>
            </a:spcAft>
          </a:pPr>
          <a:r>
            <a:rPr lang="en-US" sz="1900" kern="1200" dirty="0" smtClean="0"/>
            <a:t>Defensive medicine, provider preference, futile care</a:t>
          </a:r>
          <a:endParaRPr lang="en-US" sz="1900" kern="1200" dirty="0"/>
        </a:p>
      </dsp:txBody>
      <dsp:txXfrm>
        <a:off x="5867399" y="666749"/>
        <a:ext cx="2667000" cy="1600199"/>
      </dsp:txXfrm>
    </dsp:sp>
    <dsp:sp modelId="{09C6BF99-8FF0-4165-A057-9D5E5C1D780D}">
      <dsp:nvSpPr>
        <dsp:cNvPr id="0" name=""/>
        <dsp:cNvSpPr/>
      </dsp:nvSpPr>
      <dsp:spPr>
        <a:xfrm>
          <a:off x="0" y="2533649"/>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Administrative Complexity</a:t>
          </a:r>
        </a:p>
        <a:p>
          <a:pPr lvl="0" algn="ctr" defTabSz="933450" rtl="0">
            <a:lnSpc>
              <a:spcPct val="90000"/>
            </a:lnSpc>
            <a:spcBef>
              <a:spcPct val="0"/>
            </a:spcBef>
            <a:spcAft>
              <a:spcPct val="35000"/>
            </a:spcAft>
          </a:pPr>
          <a:r>
            <a:rPr lang="en-US" sz="1600" kern="1200" dirty="0" smtClean="0"/>
            <a:t>Unstandardized forms and procedures</a:t>
          </a:r>
          <a:endParaRPr lang="en-US" sz="1600" kern="1200" dirty="0"/>
        </a:p>
      </dsp:txBody>
      <dsp:txXfrm>
        <a:off x="0" y="2533649"/>
        <a:ext cx="2667000" cy="1600199"/>
      </dsp:txXfrm>
    </dsp:sp>
    <dsp:sp modelId="{A18C81B1-E3E2-4CBC-99C2-4DF7EE1F117E}">
      <dsp:nvSpPr>
        <dsp:cNvPr id="0" name=""/>
        <dsp:cNvSpPr/>
      </dsp:nvSpPr>
      <dsp:spPr>
        <a:xfrm>
          <a:off x="2933699" y="2533650"/>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Pricing Failures</a:t>
          </a:r>
          <a:r>
            <a:rPr lang="en-US" sz="2100" kern="1200" dirty="0" smtClean="0"/>
            <a:t> </a:t>
          </a:r>
          <a:r>
            <a:rPr lang="en-US" sz="1800" kern="1200" dirty="0" smtClean="0"/>
            <a:t>A</a:t>
          </a:r>
          <a:r>
            <a:rPr lang="en-US" sz="1600" kern="1200" dirty="0" smtClean="0"/>
            <a:t>bove market value for no reason</a:t>
          </a:r>
          <a:endParaRPr lang="en-US" sz="1600" kern="1200" dirty="0"/>
        </a:p>
      </dsp:txBody>
      <dsp:txXfrm>
        <a:off x="2933699" y="2533650"/>
        <a:ext cx="2667000" cy="1600199"/>
      </dsp:txXfrm>
    </dsp:sp>
    <dsp:sp modelId="{96C7E522-FD63-4FDD-80F5-D34BA8075B59}">
      <dsp:nvSpPr>
        <dsp:cNvPr id="0" name=""/>
        <dsp:cNvSpPr/>
      </dsp:nvSpPr>
      <dsp:spPr>
        <a:xfrm>
          <a:off x="5867399" y="2533650"/>
          <a:ext cx="2667000" cy="16001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smtClean="0"/>
            <a:t>Fraud and Abuse</a:t>
          </a:r>
          <a:endParaRPr lang="en-US" sz="1900" kern="1200"/>
        </a:p>
      </dsp:txBody>
      <dsp:txXfrm>
        <a:off x="5867399" y="2533650"/>
        <a:ext cx="2667000" cy="160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073D-9EF3-4BC5-A209-1204A3A25BF2}">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B9831-D864-4195-BB11-041F4AF1A1A0}">
      <dsp:nvSpPr>
        <dsp:cNvPr id="0" name=""/>
        <dsp:cNvSpPr/>
      </dsp:nvSpPr>
      <dsp:spPr>
        <a:xfrm>
          <a:off x="0" y="0"/>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Labs</a:t>
          </a:r>
          <a:endParaRPr lang="en-US" sz="2600" kern="1200"/>
        </a:p>
      </dsp:txBody>
      <dsp:txXfrm>
        <a:off x="0" y="0"/>
        <a:ext cx="8229600" cy="561975"/>
      </dsp:txXfrm>
    </dsp:sp>
    <dsp:sp modelId="{A50D9E42-A3F6-45F7-B30D-3EB8169D96AA}">
      <dsp:nvSpPr>
        <dsp:cNvPr id="0" name=""/>
        <dsp:cNvSpPr/>
      </dsp:nvSpPr>
      <dsp:spPr>
        <a:xfrm>
          <a:off x="0" y="56197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A210B-05EB-4FE6-816D-DEF0E9D67E9B}">
      <dsp:nvSpPr>
        <dsp:cNvPr id="0" name=""/>
        <dsp:cNvSpPr/>
      </dsp:nvSpPr>
      <dsp:spPr>
        <a:xfrm>
          <a:off x="0" y="561975"/>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Medications</a:t>
          </a:r>
          <a:endParaRPr lang="en-US" sz="2600" kern="1200"/>
        </a:p>
      </dsp:txBody>
      <dsp:txXfrm>
        <a:off x="0" y="561975"/>
        <a:ext cx="8229600" cy="561975"/>
      </dsp:txXfrm>
    </dsp:sp>
    <dsp:sp modelId="{780A8FF7-88D1-46E6-AD3C-88D80B701DE1}">
      <dsp:nvSpPr>
        <dsp:cNvPr id="0" name=""/>
        <dsp:cNvSpPr/>
      </dsp:nvSpPr>
      <dsp:spPr>
        <a:xfrm>
          <a:off x="0" y="11239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7A1C0-D093-4345-BF7F-4B716001A08E}">
      <dsp:nvSpPr>
        <dsp:cNvPr id="0" name=""/>
        <dsp:cNvSpPr/>
      </dsp:nvSpPr>
      <dsp:spPr>
        <a:xfrm>
          <a:off x="0" y="1123950"/>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LOS variation</a:t>
          </a:r>
          <a:endParaRPr lang="en-US" sz="2600" kern="1200"/>
        </a:p>
      </dsp:txBody>
      <dsp:txXfrm>
        <a:off x="0" y="1123950"/>
        <a:ext cx="8229600" cy="561975"/>
      </dsp:txXfrm>
    </dsp:sp>
    <dsp:sp modelId="{98509F33-104E-4AF4-9916-2D3DE3FA19C4}">
      <dsp:nvSpPr>
        <dsp:cNvPr id="0" name=""/>
        <dsp:cNvSpPr/>
      </dsp:nvSpPr>
      <dsp:spPr>
        <a:xfrm>
          <a:off x="0" y="168592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9C488-61FB-4748-91C4-F3C2F7478A7F}">
      <dsp:nvSpPr>
        <dsp:cNvPr id="0" name=""/>
        <dsp:cNvSpPr/>
      </dsp:nvSpPr>
      <dsp:spPr>
        <a:xfrm>
          <a:off x="0" y="1685925"/>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Variation in patient selection</a:t>
          </a:r>
          <a:endParaRPr lang="en-US" sz="2600" kern="1200"/>
        </a:p>
      </dsp:txBody>
      <dsp:txXfrm>
        <a:off x="0" y="1685925"/>
        <a:ext cx="8229600" cy="561975"/>
      </dsp:txXfrm>
    </dsp:sp>
    <dsp:sp modelId="{FF3AAE37-FAE2-48FE-A077-5761C848385E}">
      <dsp:nvSpPr>
        <dsp:cNvPr id="0" name=""/>
        <dsp:cNvSpPr/>
      </dsp:nvSpPr>
      <dsp:spPr>
        <a:xfrm>
          <a:off x="0" y="22479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7488C-F927-4B4D-9A14-F88D09641EFB}">
      <dsp:nvSpPr>
        <dsp:cNvPr id="0" name=""/>
        <dsp:cNvSpPr/>
      </dsp:nvSpPr>
      <dsp:spPr>
        <a:xfrm>
          <a:off x="0" y="2247900"/>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Variation in donor selection</a:t>
          </a:r>
          <a:endParaRPr lang="en-US" sz="2600" kern="1200"/>
        </a:p>
      </dsp:txBody>
      <dsp:txXfrm>
        <a:off x="0" y="2247900"/>
        <a:ext cx="8229600" cy="561975"/>
      </dsp:txXfrm>
    </dsp:sp>
    <dsp:sp modelId="{5F805B1B-EC3E-464F-9F1C-F7C9092F0ED4}">
      <dsp:nvSpPr>
        <dsp:cNvPr id="0" name=""/>
        <dsp:cNvSpPr/>
      </dsp:nvSpPr>
      <dsp:spPr>
        <a:xfrm>
          <a:off x="0" y="280987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8DEF8-A9A8-4009-84B4-34CE718CB6D7}">
      <dsp:nvSpPr>
        <dsp:cNvPr id="0" name=""/>
        <dsp:cNvSpPr/>
      </dsp:nvSpPr>
      <dsp:spPr>
        <a:xfrm>
          <a:off x="0" y="2809875"/>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Care-setting variation (IP vs OP)</a:t>
          </a:r>
          <a:endParaRPr lang="en-US" sz="2600" kern="1200"/>
        </a:p>
      </dsp:txBody>
      <dsp:txXfrm>
        <a:off x="0" y="2809875"/>
        <a:ext cx="8229600" cy="561975"/>
      </dsp:txXfrm>
    </dsp:sp>
    <dsp:sp modelId="{EA01C59E-3B44-4DDE-BA98-F25649406207}">
      <dsp:nvSpPr>
        <dsp:cNvPr id="0" name=""/>
        <dsp:cNvSpPr/>
      </dsp:nvSpPr>
      <dsp:spPr>
        <a:xfrm>
          <a:off x="0" y="33718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1318C-D73B-4B6F-ADA2-804D8158A7CA}">
      <dsp:nvSpPr>
        <dsp:cNvPr id="0" name=""/>
        <dsp:cNvSpPr/>
      </dsp:nvSpPr>
      <dsp:spPr>
        <a:xfrm>
          <a:off x="0" y="3371850"/>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Time to consult/Time to Transplant</a:t>
          </a:r>
          <a:endParaRPr lang="en-US" sz="2600" kern="1200" dirty="0"/>
        </a:p>
      </dsp:txBody>
      <dsp:txXfrm>
        <a:off x="0" y="3371850"/>
        <a:ext cx="8229600" cy="561975"/>
      </dsp:txXfrm>
    </dsp:sp>
    <dsp:sp modelId="{357E7415-F43B-40B6-B29C-25BC66AD313D}">
      <dsp:nvSpPr>
        <dsp:cNvPr id="0" name=""/>
        <dsp:cNvSpPr/>
      </dsp:nvSpPr>
      <dsp:spPr>
        <a:xfrm>
          <a:off x="0" y="393382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90C09-BC12-482E-B245-33AAF1B66077}">
      <dsp:nvSpPr>
        <dsp:cNvPr id="0" name=""/>
        <dsp:cNvSpPr/>
      </dsp:nvSpPr>
      <dsp:spPr>
        <a:xfrm>
          <a:off x="0" y="3933825"/>
          <a:ext cx="8229600" cy="5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Examination of Outliers – Commonalities?</a:t>
          </a:r>
          <a:endParaRPr lang="en-US" sz="2600" kern="1200" dirty="0"/>
        </a:p>
      </dsp:txBody>
      <dsp:txXfrm>
        <a:off x="0" y="3933825"/>
        <a:ext cx="8229600" cy="56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A44E7-0C0E-49CD-8EAE-2D37AE15D98D}">
      <dsp:nvSpPr>
        <dsp:cNvPr id="0" name=""/>
        <dsp:cNvSpPr/>
      </dsp:nvSpPr>
      <dsp:spPr>
        <a:xfrm>
          <a:off x="838" y="51054"/>
          <a:ext cx="1722629" cy="68905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Hospital</a:t>
          </a:r>
          <a:endParaRPr lang="en-US" sz="1900" kern="1200" dirty="0"/>
        </a:p>
      </dsp:txBody>
      <dsp:txXfrm>
        <a:off x="345364" y="51054"/>
        <a:ext cx="1033578" cy="689051"/>
      </dsp:txXfrm>
    </dsp:sp>
    <dsp:sp modelId="{88B185D5-CC4F-4541-BC75-A41D5D7227A1}">
      <dsp:nvSpPr>
        <dsp:cNvPr id="0" name=""/>
        <dsp:cNvSpPr/>
      </dsp:nvSpPr>
      <dsp:spPr>
        <a:xfrm>
          <a:off x="1499526" y="109624"/>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FFS</a:t>
          </a:r>
          <a:endParaRPr lang="en-US" sz="1000" kern="1200" dirty="0"/>
        </a:p>
      </dsp:txBody>
      <dsp:txXfrm>
        <a:off x="1785483" y="109624"/>
        <a:ext cx="857869" cy="571913"/>
      </dsp:txXfrm>
    </dsp:sp>
    <dsp:sp modelId="{29C8B0C8-CBD0-4695-AFF2-FE35266D055E}">
      <dsp:nvSpPr>
        <dsp:cNvPr id="0" name=""/>
        <dsp:cNvSpPr/>
      </dsp:nvSpPr>
      <dsp:spPr>
        <a:xfrm>
          <a:off x="2729139" y="109624"/>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 of charges</a:t>
          </a:r>
          <a:endParaRPr lang="en-US" sz="1000" kern="1200" dirty="0"/>
        </a:p>
      </dsp:txBody>
      <dsp:txXfrm>
        <a:off x="3015096" y="109624"/>
        <a:ext cx="857869" cy="571913"/>
      </dsp:txXfrm>
    </dsp:sp>
    <dsp:sp modelId="{6761CC62-88D1-412C-8EEE-B6605B6FBAB2}">
      <dsp:nvSpPr>
        <dsp:cNvPr id="0" name=""/>
        <dsp:cNvSpPr/>
      </dsp:nvSpPr>
      <dsp:spPr>
        <a:xfrm>
          <a:off x="3958752" y="109624"/>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Case rates</a:t>
          </a:r>
          <a:endParaRPr lang="en-US" sz="1000" kern="1200" dirty="0"/>
        </a:p>
      </dsp:txBody>
      <dsp:txXfrm>
        <a:off x="4244709" y="109624"/>
        <a:ext cx="857869" cy="571913"/>
      </dsp:txXfrm>
    </dsp:sp>
    <dsp:sp modelId="{6853DF1E-2CD0-4E8A-974E-D0F9721018F7}">
      <dsp:nvSpPr>
        <dsp:cNvPr id="0" name=""/>
        <dsp:cNvSpPr/>
      </dsp:nvSpPr>
      <dsp:spPr>
        <a:xfrm>
          <a:off x="5188365" y="109624"/>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Episode of care</a:t>
          </a:r>
          <a:endParaRPr lang="en-US" sz="1000" kern="1200" dirty="0"/>
        </a:p>
      </dsp:txBody>
      <dsp:txXfrm>
        <a:off x="5474322" y="109624"/>
        <a:ext cx="857869" cy="571913"/>
      </dsp:txXfrm>
    </dsp:sp>
    <dsp:sp modelId="{E9D2BDD3-EA66-4E98-862A-921F0FD427D5}">
      <dsp:nvSpPr>
        <dsp:cNvPr id="0" name=""/>
        <dsp:cNvSpPr/>
      </dsp:nvSpPr>
      <dsp:spPr>
        <a:xfrm>
          <a:off x="6417978" y="109624"/>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ACO</a:t>
          </a:r>
          <a:endParaRPr lang="en-US" sz="1000" kern="1200" dirty="0"/>
        </a:p>
      </dsp:txBody>
      <dsp:txXfrm>
        <a:off x="6703935" y="109624"/>
        <a:ext cx="857869" cy="571913"/>
      </dsp:txXfrm>
    </dsp:sp>
    <dsp:sp modelId="{662D96B4-36CF-40A6-A358-82F9F1027C0B}">
      <dsp:nvSpPr>
        <dsp:cNvPr id="0" name=""/>
        <dsp:cNvSpPr/>
      </dsp:nvSpPr>
      <dsp:spPr>
        <a:xfrm>
          <a:off x="838" y="836574"/>
          <a:ext cx="1722629" cy="68905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Provider</a:t>
          </a:r>
          <a:endParaRPr lang="en-US" sz="1900" kern="1200" dirty="0"/>
        </a:p>
      </dsp:txBody>
      <dsp:txXfrm>
        <a:off x="345364" y="836574"/>
        <a:ext cx="1033578" cy="689051"/>
      </dsp:txXfrm>
    </dsp:sp>
    <dsp:sp modelId="{BE6B8228-2A08-4C9D-ADC7-B51A80CCE191}">
      <dsp:nvSpPr>
        <dsp:cNvPr id="0" name=""/>
        <dsp:cNvSpPr/>
      </dsp:nvSpPr>
      <dsp:spPr>
        <a:xfrm>
          <a:off x="1499526" y="895143"/>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FFS</a:t>
          </a:r>
          <a:endParaRPr lang="en-US" sz="1000" kern="1200" dirty="0"/>
        </a:p>
      </dsp:txBody>
      <dsp:txXfrm>
        <a:off x="1785483" y="895143"/>
        <a:ext cx="857869" cy="571913"/>
      </dsp:txXfrm>
    </dsp:sp>
    <dsp:sp modelId="{0E57A2C3-A9EA-4170-95D4-56D65DA257AA}">
      <dsp:nvSpPr>
        <dsp:cNvPr id="0" name=""/>
        <dsp:cNvSpPr/>
      </dsp:nvSpPr>
      <dsp:spPr>
        <a:xfrm>
          <a:off x="2729139" y="895143"/>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Capitation</a:t>
          </a:r>
          <a:endParaRPr lang="en-US" sz="1000" kern="1200" dirty="0"/>
        </a:p>
      </dsp:txBody>
      <dsp:txXfrm>
        <a:off x="3015096" y="895143"/>
        <a:ext cx="857869" cy="571913"/>
      </dsp:txXfrm>
    </dsp:sp>
    <dsp:sp modelId="{46F1DDA3-24F8-45D2-BF5B-04FC2CCE5F3E}">
      <dsp:nvSpPr>
        <dsp:cNvPr id="0" name=""/>
        <dsp:cNvSpPr/>
      </dsp:nvSpPr>
      <dsp:spPr>
        <a:xfrm>
          <a:off x="3958752" y="895143"/>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Bundled payment</a:t>
          </a:r>
          <a:endParaRPr lang="en-US" sz="1000" kern="1200" dirty="0"/>
        </a:p>
      </dsp:txBody>
      <dsp:txXfrm>
        <a:off x="4244709" y="895143"/>
        <a:ext cx="857869" cy="571913"/>
      </dsp:txXfrm>
    </dsp:sp>
    <dsp:sp modelId="{EB945025-4461-42CB-A7E1-91C4FB9430F2}">
      <dsp:nvSpPr>
        <dsp:cNvPr id="0" name=""/>
        <dsp:cNvSpPr/>
      </dsp:nvSpPr>
      <dsp:spPr>
        <a:xfrm>
          <a:off x="5188365" y="895143"/>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MIPS/MACRA</a:t>
          </a:r>
          <a:endParaRPr lang="en-US" sz="1000" kern="1200" dirty="0"/>
        </a:p>
      </dsp:txBody>
      <dsp:txXfrm>
        <a:off x="5474322" y="895143"/>
        <a:ext cx="857869" cy="571913"/>
      </dsp:txXfrm>
    </dsp:sp>
    <dsp:sp modelId="{AC400F27-65FD-45E5-B402-6996A8D44761}">
      <dsp:nvSpPr>
        <dsp:cNvPr id="0" name=""/>
        <dsp:cNvSpPr/>
      </dsp:nvSpPr>
      <dsp:spPr>
        <a:xfrm>
          <a:off x="6417978" y="895143"/>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OCM 2-sided</a:t>
          </a:r>
          <a:endParaRPr lang="en-US" sz="1000" kern="1200" dirty="0"/>
        </a:p>
      </dsp:txBody>
      <dsp:txXfrm>
        <a:off x="6703935" y="895143"/>
        <a:ext cx="857869" cy="571913"/>
      </dsp:txXfrm>
    </dsp:sp>
    <dsp:sp modelId="{BE91AA64-D7F5-420C-8A12-666BD40B721B}">
      <dsp:nvSpPr>
        <dsp:cNvPr id="0" name=""/>
        <dsp:cNvSpPr/>
      </dsp:nvSpPr>
      <dsp:spPr>
        <a:xfrm>
          <a:off x="838" y="1622093"/>
          <a:ext cx="1722629" cy="68905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Payer</a:t>
          </a:r>
          <a:endParaRPr lang="en-US" sz="1900" kern="1200" dirty="0"/>
        </a:p>
      </dsp:txBody>
      <dsp:txXfrm>
        <a:off x="345364" y="1622093"/>
        <a:ext cx="1033578" cy="689051"/>
      </dsp:txXfrm>
    </dsp:sp>
    <dsp:sp modelId="{508F5B0E-705A-4BCD-ACFE-64DFC83DA37C}">
      <dsp:nvSpPr>
        <dsp:cNvPr id="0" name=""/>
        <dsp:cNvSpPr/>
      </dsp:nvSpPr>
      <dsp:spPr>
        <a:xfrm>
          <a:off x="1499526" y="1680662"/>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Fully-insured, HMO</a:t>
          </a:r>
          <a:endParaRPr lang="en-US" sz="1000" kern="1200" dirty="0"/>
        </a:p>
      </dsp:txBody>
      <dsp:txXfrm>
        <a:off x="1785483" y="1680662"/>
        <a:ext cx="857869" cy="571913"/>
      </dsp:txXfrm>
    </dsp:sp>
    <dsp:sp modelId="{DBEC4AAC-84F4-4B6B-87A0-3102AD06A577}">
      <dsp:nvSpPr>
        <dsp:cNvPr id="0" name=""/>
        <dsp:cNvSpPr/>
      </dsp:nvSpPr>
      <dsp:spPr>
        <a:xfrm>
          <a:off x="2729139" y="1680662"/>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Managed Networks</a:t>
          </a:r>
        </a:p>
      </dsp:txBody>
      <dsp:txXfrm>
        <a:off x="3015096" y="1680662"/>
        <a:ext cx="857869" cy="571913"/>
      </dsp:txXfrm>
    </dsp:sp>
    <dsp:sp modelId="{339E642D-2078-431E-B4C8-861E01EB453C}">
      <dsp:nvSpPr>
        <dsp:cNvPr id="0" name=""/>
        <dsp:cNvSpPr/>
      </dsp:nvSpPr>
      <dsp:spPr>
        <a:xfrm>
          <a:off x="3958752" y="1680662"/>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PPO</a:t>
          </a:r>
        </a:p>
      </dsp:txBody>
      <dsp:txXfrm>
        <a:off x="4244709" y="1680662"/>
        <a:ext cx="857869" cy="571913"/>
      </dsp:txXfrm>
    </dsp:sp>
    <dsp:sp modelId="{B7D561A1-4060-47A3-9BC9-1216AD41BEE3}">
      <dsp:nvSpPr>
        <dsp:cNvPr id="0" name=""/>
        <dsp:cNvSpPr/>
      </dsp:nvSpPr>
      <dsp:spPr>
        <a:xfrm>
          <a:off x="5188365" y="1680662"/>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TPA</a:t>
          </a:r>
        </a:p>
      </dsp:txBody>
      <dsp:txXfrm>
        <a:off x="5474322" y="1680662"/>
        <a:ext cx="857869" cy="571913"/>
      </dsp:txXfrm>
    </dsp:sp>
    <dsp:sp modelId="{8D2DDC4A-178F-477C-BB0B-C309130FA0EF}">
      <dsp:nvSpPr>
        <dsp:cNvPr id="0" name=""/>
        <dsp:cNvSpPr/>
      </dsp:nvSpPr>
      <dsp:spPr>
        <a:xfrm>
          <a:off x="6417978" y="1680662"/>
          <a:ext cx="1429782" cy="57191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Cost-containment for Self-Insured</a:t>
          </a:r>
        </a:p>
      </dsp:txBody>
      <dsp:txXfrm>
        <a:off x="6703935" y="1680662"/>
        <a:ext cx="857869" cy="571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0.75509</cdr:x>
      <cdr:y>0.61095</cdr:y>
    </cdr:from>
    <cdr:to>
      <cdr:x>0.85136</cdr:x>
      <cdr:y>0.65133</cdr:y>
    </cdr:to>
    <cdr:sp macro="" textlink="">
      <cdr:nvSpPr>
        <cdr:cNvPr id="11" name="TextBox 5"/>
        <cdr:cNvSpPr txBox="1"/>
      </cdr:nvSpPr>
      <cdr:spPr>
        <a:xfrm xmlns:a="http://schemas.openxmlformats.org/drawingml/2006/main">
          <a:off x="5378960" y="2653579"/>
          <a:ext cx="685800" cy="175397"/>
        </a:xfrm>
        <a:prstGeom xmlns:a="http://schemas.openxmlformats.org/drawingml/2006/main" prst="rect">
          <a:avLst/>
        </a:prstGeom>
        <a:solidFill xmlns:a="http://schemas.openxmlformats.org/drawingml/2006/main">
          <a:schemeClr val="bg1">
            <a:lumMod val="20000"/>
            <a:lumOff val="80000"/>
          </a:schemeClr>
        </a:solidFill>
        <a:ln xmlns:a="http://schemas.openxmlformats.org/drawingml/2006/main" w="9525" cmpd="sng">
          <a:solidFill>
            <a:schemeClr val="bg1">
              <a:lumMod val="7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fr-CA" sz="1000" i="1" dirty="0">
              <a:solidFill>
                <a:schemeClr val="tx1"/>
              </a:solidFill>
              <a:latin typeface="+mn-lt"/>
              <a:cs typeface="Times New Roman" panose="02020603050405020304" pitchFamily="18" charset="0"/>
            </a:rPr>
            <a:t>n</a:t>
          </a:r>
          <a:r>
            <a:rPr lang="fr-CA" sz="1000" i="1" baseline="0" dirty="0">
              <a:solidFill>
                <a:schemeClr val="tx1"/>
              </a:solidFill>
              <a:latin typeface="+mn-lt"/>
              <a:cs typeface="Times New Roman" panose="02020603050405020304" pitchFamily="18" charset="0"/>
            </a:rPr>
            <a:t> = </a:t>
          </a:r>
          <a:r>
            <a:rPr lang="fr-CA" sz="1000" i="1" baseline="0" dirty="0" smtClean="0">
              <a:solidFill>
                <a:schemeClr val="tx1"/>
              </a:solidFill>
              <a:latin typeface="+mn-lt"/>
              <a:cs typeface="Times New Roman" panose="02020603050405020304" pitchFamily="18" charset="0"/>
            </a:rPr>
            <a:t>30</a:t>
          </a:r>
          <a:endParaRPr lang="fr-CA" sz="1000" i="1" dirty="0">
            <a:solidFill>
              <a:schemeClr val="tx1"/>
            </a:solidFill>
            <a:latin typeface="+mn-lt"/>
            <a:cs typeface="Times New Roman" panose="02020603050405020304" pitchFamily="18" charset="0"/>
          </a:endParaRPr>
        </a:p>
      </cdr:txBody>
    </cdr:sp>
  </cdr:relSizeAnchor>
  <cdr:relSizeAnchor xmlns:cdr="http://schemas.openxmlformats.org/drawingml/2006/chartDrawing">
    <cdr:from>
      <cdr:x>0.88345</cdr:x>
      <cdr:y>0.67398</cdr:y>
    </cdr:from>
    <cdr:to>
      <cdr:x>0.97972</cdr:x>
      <cdr:y>0.71436</cdr:y>
    </cdr:to>
    <cdr:sp macro="" textlink="">
      <cdr:nvSpPr>
        <cdr:cNvPr id="12" name="TextBox 5"/>
        <cdr:cNvSpPr txBox="1"/>
      </cdr:nvSpPr>
      <cdr:spPr>
        <a:xfrm xmlns:a="http://schemas.openxmlformats.org/drawingml/2006/main">
          <a:off x="6293360" y="2927351"/>
          <a:ext cx="685800" cy="175397"/>
        </a:xfrm>
        <a:prstGeom xmlns:a="http://schemas.openxmlformats.org/drawingml/2006/main" prst="rect">
          <a:avLst/>
        </a:prstGeom>
        <a:solidFill xmlns:a="http://schemas.openxmlformats.org/drawingml/2006/main">
          <a:schemeClr val="bg1">
            <a:lumMod val="20000"/>
            <a:lumOff val="80000"/>
          </a:schemeClr>
        </a:solidFill>
        <a:ln xmlns:a="http://schemas.openxmlformats.org/drawingml/2006/main" w="9525" cmpd="sng">
          <a:solidFill>
            <a:schemeClr val="bg1">
              <a:lumMod val="7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fr-CA" sz="1000" i="1" dirty="0">
              <a:solidFill>
                <a:schemeClr val="tx1"/>
              </a:solidFill>
              <a:latin typeface="+mn-lt"/>
              <a:cs typeface="Times New Roman" panose="02020603050405020304" pitchFamily="18" charset="0"/>
            </a:rPr>
            <a:t>n</a:t>
          </a:r>
          <a:r>
            <a:rPr lang="fr-CA" sz="1000" i="1" baseline="0" dirty="0">
              <a:solidFill>
                <a:schemeClr val="tx1"/>
              </a:solidFill>
              <a:latin typeface="+mn-lt"/>
              <a:cs typeface="Times New Roman" panose="02020603050405020304" pitchFamily="18" charset="0"/>
            </a:rPr>
            <a:t> = </a:t>
          </a:r>
          <a:r>
            <a:rPr lang="fr-CA" sz="1000" i="1" baseline="0" dirty="0" smtClean="0">
              <a:solidFill>
                <a:schemeClr val="tx1"/>
              </a:solidFill>
              <a:latin typeface="+mn-lt"/>
              <a:cs typeface="Times New Roman" panose="02020603050405020304" pitchFamily="18" charset="0"/>
            </a:rPr>
            <a:t>15</a:t>
          </a:r>
          <a:endParaRPr lang="fr-CA" sz="1000" i="1" dirty="0">
            <a:solidFill>
              <a:schemeClr val="tx1"/>
            </a:solidFill>
            <a:latin typeface="+mn-lt"/>
            <a:cs typeface="Times New Roman" panose="02020603050405020304" pitchFamily="18" charset="0"/>
          </a:endParaRPr>
        </a:p>
      </cdr:txBody>
    </cdr:sp>
  </cdr:relSizeAnchor>
  <cdr:relSizeAnchor xmlns:cdr="http://schemas.openxmlformats.org/drawingml/2006/chartDrawing">
    <cdr:from>
      <cdr:x>0.84984</cdr:x>
      <cdr:y>0.1331</cdr:y>
    </cdr:from>
    <cdr:to>
      <cdr:x>0.99117</cdr:x>
      <cdr:y>0.1934</cdr:y>
    </cdr:to>
    <cdr:sp macro="" textlink="">
      <cdr:nvSpPr>
        <cdr:cNvPr id="2" name="TextBox 1"/>
        <cdr:cNvSpPr txBox="1"/>
      </cdr:nvSpPr>
      <cdr:spPr>
        <a:xfrm xmlns:a="http://schemas.openxmlformats.org/drawingml/2006/main">
          <a:off x="7331200" y="586496"/>
          <a:ext cx="1219200" cy="265733"/>
        </a:xfrm>
        <a:prstGeom xmlns:a="http://schemas.openxmlformats.org/drawingml/2006/main" prst="rect">
          <a:avLst/>
        </a:prstGeom>
        <a:ln xmlns:a="http://schemas.openxmlformats.org/drawingml/2006/main">
          <a:solidFill>
            <a:schemeClr val="bg1">
              <a:lumMod val="75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000" dirty="0"/>
            <a:t> </a:t>
          </a:r>
          <a:r>
            <a:rPr lang="en-US" sz="1000" dirty="0" smtClean="0"/>
            <a:t>     Median cost</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B799-2958-4AC5-85BA-F0CC3739B422}" type="datetimeFigureOut">
              <a:rPr lang="en-US" smtClean="0"/>
              <a:t>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183F-ADF4-49BD-9562-7EBC20AD4D70}" type="slidenum">
              <a:rPr lang="en-US" smtClean="0"/>
              <a:t>‹#›</a:t>
            </a:fld>
            <a:endParaRPr lang="en-US"/>
          </a:p>
        </p:txBody>
      </p:sp>
    </p:spTree>
    <p:extLst>
      <p:ext uri="{BB962C8B-B14F-4D97-AF65-F5344CB8AC3E}">
        <p14:creationId xmlns:p14="http://schemas.microsoft.com/office/powerpoint/2010/main" val="102032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ref-8"/><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focus on individual;</a:t>
            </a:r>
            <a:r>
              <a:rPr lang="en-US" baseline="0" dirty="0" smtClean="0"/>
              <a:t> and we are excited about progress and innovation on individual basis.  We are not excited about big picture issues.</a:t>
            </a:r>
            <a:endParaRPr lang="en-US" dirty="0"/>
          </a:p>
        </p:txBody>
      </p:sp>
      <p:sp>
        <p:nvSpPr>
          <p:cNvPr id="4" name="Slide Number Placeholder 3"/>
          <p:cNvSpPr>
            <a:spLocks noGrp="1"/>
          </p:cNvSpPr>
          <p:nvPr>
            <p:ph type="sldNum" sz="quarter" idx="10"/>
          </p:nvPr>
        </p:nvSpPr>
        <p:spPr/>
        <p:txBody>
          <a:bodyPr/>
          <a:lstStyle/>
          <a:p>
            <a:fld id="{BDC16725-B6ED-49AC-9A1E-F1907BBB0A9C}"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2378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Findings suggest a high variation in healthcare costs across pediatric patients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A</a:t>
            </a:r>
            <a:r>
              <a:rPr lang="en-US" dirty="0" smtClean="0"/>
              <a:t> small proportion of patients still incur very high costs several years after </a:t>
            </a:r>
            <a:r>
              <a:rPr lang="en-US" dirty="0" err="1" smtClean="0"/>
              <a:t>HSCT</a:t>
            </a:r>
            <a:endParaRPr lang="en-US" dirty="0" smtClean="0"/>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In the first year 29.4% of the total costs (over the entire sample of patients) were incurred by the 10% patients with the highest costs. </a:t>
            </a:r>
          </a:p>
          <a:p>
            <a:pPr marL="628650" lvl="1"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Starting from second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the 10% patients with highest costs accounted for 61.3% to 76.6% of the total healthcare costs for each year</a:t>
            </a:r>
            <a:endParaRPr lang="en-US" dirty="0"/>
          </a:p>
        </p:txBody>
      </p:sp>
      <p:sp>
        <p:nvSpPr>
          <p:cNvPr id="4" name="Slide Number Placeholder 3"/>
          <p:cNvSpPr>
            <a:spLocks noGrp="1"/>
          </p:cNvSpPr>
          <p:nvPr>
            <p:ph type="sldNum" sz="quarter" idx="10"/>
          </p:nvPr>
        </p:nvSpPr>
        <p:spPr/>
        <p:txBody>
          <a:bodyPr/>
          <a:lstStyle/>
          <a:p>
            <a:fld id="{007EAE37-8389-4B79-AEDE-92E0D025AD3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43360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8132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a:latin typeface="Times" charset="0"/>
                <a:ea typeface="ＭＳ Ｐゴシック" charset="0"/>
                <a:cs typeface="ＭＳ Ｐゴシック" charset="0"/>
              </a:rPr>
              <a:t>The NATIONAL MARROW DONOR PROGRAM</a:t>
            </a:r>
            <a:r>
              <a:rPr lang="en-US" b="1" baseline="30000"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operates the Be The Match Registry</a:t>
            </a:r>
            <a:r>
              <a:rPr lang="en-US" b="1" baseline="30000"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fld id="{F720BFC3-35A9-2A4F-9E22-1A0A0FE457C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2261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4" indent="-228574" eaLnBrk="0" hangingPunct="0">
              <a:defRPr>
                <a:solidFill>
                  <a:schemeClr val="tx1"/>
                </a:solidFill>
                <a:latin typeface="Arial" pitchFamily="34" charset="0"/>
              </a:defRPr>
            </a:lvl5pPr>
            <a:lvl6pPr marL="2514322" indent="-228574" defTabSz="457149" eaLnBrk="0" fontAlgn="base" hangingPunct="0">
              <a:spcBef>
                <a:spcPct val="0"/>
              </a:spcBef>
              <a:spcAft>
                <a:spcPct val="0"/>
              </a:spcAft>
              <a:defRPr>
                <a:solidFill>
                  <a:schemeClr val="tx1"/>
                </a:solidFill>
                <a:latin typeface="Arial" pitchFamily="34" charset="0"/>
              </a:defRPr>
            </a:lvl6pPr>
            <a:lvl7pPr marL="2971470" indent="-228574" defTabSz="457149" eaLnBrk="0" fontAlgn="base" hangingPunct="0">
              <a:spcBef>
                <a:spcPct val="0"/>
              </a:spcBef>
              <a:spcAft>
                <a:spcPct val="0"/>
              </a:spcAft>
              <a:defRPr>
                <a:solidFill>
                  <a:schemeClr val="tx1"/>
                </a:solidFill>
                <a:latin typeface="Arial" pitchFamily="34" charset="0"/>
              </a:defRPr>
            </a:lvl7pPr>
            <a:lvl8pPr marL="3428621" indent="-228574" defTabSz="457149" eaLnBrk="0" fontAlgn="base" hangingPunct="0">
              <a:spcBef>
                <a:spcPct val="0"/>
              </a:spcBef>
              <a:spcAft>
                <a:spcPct val="0"/>
              </a:spcAft>
              <a:defRPr>
                <a:solidFill>
                  <a:schemeClr val="tx1"/>
                </a:solidFill>
                <a:latin typeface="Arial" pitchFamily="34" charset="0"/>
              </a:defRPr>
            </a:lvl8pPr>
            <a:lvl9pPr marL="3885770" indent="-228574" defTabSz="457149"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050299A-D73C-413F-90EF-67CD5B1DBBAF}" type="slidenum">
              <a:rPr lang="en-US" smtClean="0">
                <a:solidFill>
                  <a:prstClr val="black"/>
                </a:solidFill>
                <a:ea typeface="ＭＳ Ｐゴシック" pitchFamily="34" charset="-128"/>
              </a:rPr>
              <a:pPr eaLnBrk="1" fontAlgn="base" hangingPunct="1">
                <a:spcBef>
                  <a:spcPct val="0"/>
                </a:spcBef>
                <a:spcAft>
                  <a:spcPct val="0"/>
                </a:spcAft>
              </a:pPr>
              <a:t>18</a:t>
            </a:fld>
            <a:endParaRPr lang="en-US" dirty="0" smtClean="0">
              <a:solidFill>
                <a:prstClr val="black"/>
              </a:solidFill>
              <a:ea typeface="ＭＳ Ｐゴシック" pitchFamily="34" charset="-128"/>
            </a:endParaRPr>
          </a:p>
        </p:txBody>
      </p:sp>
      <p:sp>
        <p:nvSpPr>
          <p:cNvPr id="77827" name="Rectangle 1031"/>
          <p:cNvSpPr txBox="1">
            <a:spLocks noGrp="1" noChangeArrowheads="1"/>
          </p:cNvSpPr>
          <p:nvPr/>
        </p:nvSpPr>
        <p:spPr bwMode="auto">
          <a:xfrm>
            <a:off x="4104324" y="8716275"/>
            <a:ext cx="3139758" cy="4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3" rIns="93162" bIns="4658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a:fld id="{E9318EDD-8AAB-4F3C-960D-A9991D587FD0}" type="slidenum">
              <a:rPr lang="en-US" sz="1200">
                <a:solidFill>
                  <a:prstClr val="black"/>
                </a:solidFill>
                <a:latin typeface="Times" pitchFamily="18" charset="0"/>
                <a:ea typeface="ＭＳ Ｐゴシック" pitchFamily="34" charset="-128"/>
              </a:rPr>
              <a:pPr algn="r"/>
              <a:t>18</a:t>
            </a:fld>
            <a:endParaRPr lang="en-US" sz="1200" dirty="0">
              <a:solidFill>
                <a:prstClr val="black"/>
              </a:solidFill>
              <a:latin typeface="Times" pitchFamily="18" charset="0"/>
              <a:ea typeface="ＭＳ Ｐゴシック" pitchFamily="34" charset="-128"/>
            </a:endParaRPr>
          </a:p>
        </p:txBody>
      </p:sp>
      <p:sp>
        <p:nvSpPr>
          <p:cNvPr id="77828" name="Slide Image Placeholder 1"/>
          <p:cNvSpPr>
            <a:spLocks noGrp="1" noRot="1" noChangeAspect="1" noTextEdit="1"/>
          </p:cNvSpPr>
          <p:nvPr>
            <p:ph type="sldImg"/>
          </p:nvPr>
        </p:nvSpPr>
        <p:spPr bwMode="auto">
          <a:xfrm>
            <a:off x="565150" y="687388"/>
            <a:ext cx="6113463" cy="344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Notes Placeholder 2"/>
          <p:cNvSpPr>
            <a:spLocks noGrp="1"/>
          </p:cNvSpPr>
          <p:nvPr>
            <p:ph type="body" idx="1"/>
          </p:nvPr>
        </p:nvSpPr>
        <p:spPr bwMode="auto">
          <a:xfrm>
            <a:off x="966208" y="4360488"/>
            <a:ext cx="5311669" cy="41270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4" tIns="46136" rIns="92274" bIns="46136" numCol="1" anchor="t" anchorCtr="0" compatLnSpc="1">
            <a:prstTxWarp prst="textNoShape">
              <a:avLst/>
            </a:prstTxWarp>
          </a:bodyPr>
          <a:lstStyle/>
          <a:p>
            <a:pPr eaLnBrk="1" hangingPunct="1">
              <a:spcBef>
                <a:spcPct val="0"/>
              </a:spcBef>
            </a:pPr>
            <a:r>
              <a:rPr lang="en-US" dirty="0" smtClean="0">
                <a:latin typeface="Arial" pitchFamily="34" charset="0"/>
                <a:ea typeface="ＭＳ Ｐゴシック" pitchFamily="34" charset="-128"/>
              </a:rPr>
              <a:t>While we may not represent the largest expenditure, we are the fastest growing.</a:t>
            </a:r>
          </a:p>
          <a:p>
            <a:pPr eaLnBrk="1" hangingPunct="1">
              <a:spcBef>
                <a:spcPct val="0"/>
              </a:spcBef>
            </a:pPr>
            <a:r>
              <a:rPr lang="en-US" dirty="0" smtClean="0">
                <a:effectLst/>
              </a:rPr>
              <a:t>Cancer costs account for approximately 5% of US health care spending, and that proportion will likely continue to increase as patients with cancer live longer with their disease and thus consume a greater share of US health care dollars. According to the National Institutes of Health, the United States spent more than $89 billion on cancer care in 2007, with a total economic burden of $219.2 billion, including the indirect costs of reduced productivity and death.</a:t>
            </a:r>
          </a:p>
          <a:p>
            <a:pPr eaLnBrk="1" hangingPunct="1">
              <a:spcBef>
                <a:spcPct val="0"/>
              </a:spcBef>
            </a:pPr>
            <a:endParaRPr lang="en-US" dirty="0" smtClean="0">
              <a:effectLst/>
              <a:latin typeface="Arial" pitchFamily="34" charset="0"/>
              <a:ea typeface="ＭＳ Ｐゴシック" pitchFamily="34" charset="-128"/>
            </a:endParaRPr>
          </a:p>
          <a:p>
            <a:pPr eaLnBrk="1" hangingPunct="1">
              <a:spcBef>
                <a:spcPct val="0"/>
              </a:spcBef>
            </a:pPr>
            <a:r>
              <a:rPr lang="en-US" dirty="0" smtClean="0">
                <a:effectLst/>
              </a:rPr>
              <a:t>The cost associated with new technologies such as robot-assisted surgery, advanced imaging techniques, sophisticated radiation treatment options, and the introduction of new therapeutic drugs have all driven up the cost of cancer care. More than $19 billion (&gt; 21.3% of cancer care spending) was spent on drugs alone in 2007.</a:t>
            </a:r>
            <a:r>
              <a:rPr lang="en-US" baseline="30000" dirty="0" smtClean="0">
                <a:effectLst/>
                <a:hlinkClick r:id="rId3"/>
              </a:rPr>
              <a:t>8</a:t>
            </a:r>
            <a:endParaRPr lang="en-US" dirty="0" smtClean="0">
              <a:latin typeface="Arial" pitchFamily="34" charset="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a:p>
            <a:pPr defTabSz="914350">
              <a:spcBef>
                <a:spcPct val="0"/>
              </a:spcBef>
              <a:defRPr/>
            </a:pPr>
            <a:r>
              <a:rPr lang="en-US" dirty="0" smtClean="0"/>
              <a:t>The cost associated with new technologies such as robot-assisted surgery, advanced imaging techniques, sophisticated radiation treatment options, and the introduction of new therapeutic drugs have all driven up the cost of cancer care. More than $19 billion (&gt; 21.3% of cancer care spending) was spent on drugs alone in 2007.</a:t>
            </a:r>
            <a:r>
              <a:rPr lang="en-US" baseline="30000" dirty="0" smtClean="0">
                <a:hlinkClick r:id="rId3"/>
              </a:rPr>
              <a:t>8</a:t>
            </a:r>
            <a:endParaRPr lang="en-US" dirty="0" smtClean="0">
              <a:ea typeface="ＭＳ Ｐゴシック" pitchFamily="34" charset="-128"/>
            </a:endParaRPr>
          </a:p>
          <a:p>
            <a:pPr eaLnBrk="1" hangingPunct="1">
              <a:spcBef>
                <a:spcPct val="0"/>
              </a:spcBef>
            </a:pPr>
            <a:endParaRPr lang="en-US" dirty="0" smtClean="0">
              <a:latin typeface="Arial" pitchFamily="34" charset="0"/>
              <a:ea typeface="ＭＳ Ｐゴシック" pitchFamily="34" charset="-128"/>
            </a:endParaRPr>
          </a:p>
        </p:txBody>
      </p:sp>
      <p:sp>
        <p:nvSpPr>
          <p:cNvPr id="77830" name="Slide Number Placeholder 3"/>
          <p:cNvSpPr txBox="1">
            <a:spLocks noGrp="1"/>
          </p:cNvSpPr>
          <p:nvPr/>
        </p:nvSpPr>
        <p:spPr bwMode="auto">
          <a:xfrm>
            <a:off x="4104324" y="8716275"/>
            <a:ext cx="3139758" cy="4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6" rIns="92274" bIns="46136" anchor="b"/>
          <a:lstStyle>
            <a:lvl1pPr defTabSz="906463" eaLnBrk="0" hangingPunct="0">
              <a:defRPr>
                <a:solidFill>
                  <a:schemeClr val="tx1"/>
                </a:solidFill>
                <a:latin typeface="Arial" pitchFamily="34" charset="0"/>
              </a:defRPr>
            </a:lvl1pPr>
            <a:lvl2pPr marL="742950" indent="-285750" defTabSz="906463" eaLnBrk="0" hangingPunct="0">
              <a:defRPr>
                <a:solidFill>
                  <a:schemeClr val="tx1"/>
                </a:solidFill>
                <a:latin typeface="Arial" pitchFamily="34" charset="0"/>
              </a:defRPr>
            </a:lvl2pPr>
            <a:lvl3pPr marL="1143000" indent="-228600" defTabSz="906463" eaLnBrk="0" hangingPunct="0">
              <a:defRPr>
                <a:solidFill>
                  <a:schemeClr val="tx1"/>
                </a:solidFill>
                <a:latin typeface="Arial" pitchFamily="34" charset="0"/>
              </a:defRPr>
            </a:lvl3pPr>
            <a:lvl4pPr marL="1600200" indent="-228600" defTabSz="906463" eaLnBrk="0" hangingPunct="0">
              <a:defRPr>
                <a:solidFill>
                  <a:schemeClr val="tx1"/>
                </a:solidFill>
                <a:latin typeface="Arial" pitchFamily="34" charset="0"/>
              </a:defRPr>
            </a:lvl4pPr>
            <a:lvl5pPr marL="2057400" indent="-228600" defTabSz="906463" eaLnBrk="0" hangingPunct="0">
              <a:defRPr>
                <a:solidFill>
                  <a:schemeClr val="tx1"/>
                </a:solidFill>
                <a:latin typeface="Arial" pitchFamily="34" charset="0"/>
              </a:defRPr>
            </a:lvl5pPr>
            <a:lvl6pPr marL="2514600" indent="-228600" defTabSz="906463" eaLnBrk="0" fontAlgn="base" hangingPunct="0">
              <a:spcBef>
                <a:spcPct val="0"/>
              </a:spcBef>
              <a:spcAft>
                <a:spcPct val="0"/>
              </a:spcAft>
              <a:defRPr>
                <a:solidFill>
                  <a:schemeClr val="tx1"/>
                </a:solidFill>
                <a:latin typeface="Arial" pitchFamily="34" charset="0"/>
              </a:defRPr>
            </a:lvl6pPr>
            <a:lvl7pPr marL="2971800" indent="-228600" defTabSz="906463" eaLnBrk="0" fontAlgn="base" hangingPunct="0">
              <a:spcBef>
                <a:spcPct val="0"/>
              </a:spcBef>
              <a:spcAft>
                <a:spcPct val="0"/>
              </a:spcAft>
              <a:defRPr>
                <a:solidFill>
                  <a:schemeClr val="tx1"/>
                </a:solidFill>
                <a:latin typeface="Arial" pitchFamily="34" charset="0"/>
              </a:defRPr>
            </a:lvl7pPr>
            <a:lvl8pPr marL="3429000" indent="-228600" defTabSz="906463" eaLnBrk="0" fontAlgn="base" hangingPunct="0">
              <a:spcBef>
                <a:spcPct val="0"/>
              </a:spcBef>
              <a:spcAft>
                <a:spcPct val="0"/>
              </a:spcAft>
              <a:defRPr>
                <a:solidFill>
                  <a:schemeClr val="tx1"/>
                </a:solidFill>
                <a:latin typeface="Arial" pitchFamily="34" charset="0"/>
              </a:defRPr>
            </a:lvl8pPr>
            <a:lvl9pPr marL="3886200" indent="-228600" defTabSz="906463" eaLnBrk="0" fontAlgn="base" hangingPunct="0">
              <a:spcBef>
                <a:spcPct val="0"/>
              </a:spcBef>
              <a:spcAft>
                <a:spcPct val="0"/>
              </a:spcAft>
              <a:defRPr>
                <a:solidFill>
                  <a:schemeClr val="tx1"/>
                </a:solidFill>
                <a:latin typeface="Arial" pitchFamily="34" charset="0"/>
              </a:defRPr>
            </a:lvl9pPr>
          </a:lstStyle>
          <a:p>
            <a:pPr algn="r"/>
            <a:fld id="{E23B1DA3-23D2-42C7-BB47-71FD3554C38E}" type="slidenum">
              <a:rPr lang="en-US" sz="1200">
                <a:solidFill>
                  <a:prstClr val="black"/>
                </a:solidFill>
                <a:ea typeface="ＭＳ Ｐゴシック" pitchFamily="34" charset="-128"/>
              </a:rPr>
              <a:pPr algn="r"/>
              <a:t>18</a:t>
            </a:fld>
            <a:endParaRPr lang="en-US" sz="1200" dirty="0">
              <a:solidFill>
                <a:prstClr val="black"/>
              </a:solidFill>
              <a:ea typeface="ＭＳ Ｐゴシック" pitchFamily="34" charset="-128"/>
            </a:endParaRPr>
          </a:p>
        </p:txBody>
      </p:sp>
    </p:spTree>
    <p:extLst>
      <p:ext uri="{BB962C8B-B14F-4D97-AF65-F5344CB8AC3E}">
        <p14:creationId xmlns:p14="http://schemas.microsoft.com/office/powerpoint/2010/main" val="269752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DACCA-BE2F-43BA-91E5-3CE84CCA1E44}" type="slidenum">
              <a:rPr lang="en-US" altLang="en-US" smtClean="0">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201854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DACCA-BE2F-43BA-91E5-3CE84CCA1E44}"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369412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240DACCA-BE2F-43BA-91E5-3CE84CCA1E44}" type="slidenum">
              <a:rPr lang="en-US" altLang="en-US" smtClean="0">
                <a:solidFill>
                  <a:srgbClr val="000000"/>
                </a:solidFill>
              </a:rPr>
              <a:pPr/>
              <a:t>29</a:t>
            </a:fld>
            <a:endParaRPr lang="en-US" altLang="en-US">
              <a:solidFill>
                <a:srgbClr val="000000"/>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474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A21A8C-47F8-4999-821B-B3C55753A8D7}" type="slidenum">
              <a:rPr lang="en-US" smtClean="0">
                <a:solidFill>
                  <a:prstClr val="black"/>
                </a:solidFill>
                <a:latin typeface="Arial" charset="0"/>
              </a:rPr>
              <a:pPr fontAlgn="base">
                <a:spcBef>
                  <a:spcPct val="0"/>
                </a:spcBef>
                <a:spcAft>
                  <a:spcPct val="0"/>
                </a:spcAft>
              </a:pPr>
              <a:t>35</a:t>
            </a:fld>
            <a:endParaRPr lang="en-US" dirty="0" smtClean="0">
              <a:solidFill>
                <a:prstClr val="black"/>
              </a:solidFill>
              <a:latin typeface="Arial" charset="0"/>
            </a:endParaRPr>
          </a:p>
        </p:txBody>
      </p:sp>
    </p:spTree>
    <p:extLst>
      <p:ext uri="{BB962C8B-B14F-4D97-AF65-F5344CB8AC3E}">
        <p14:creationId xmlns:p14="http://schemas.microsoft.com/office/powerpoint/2010/main" val="101235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Healthcare costs were measured from private payers’ perspective and therefore reflected the claims reimbursed by the private payers. Costs were adjusted for inflation using the Consumer Price Index for medical components and reported in 2014 US dollars (USD). </a:t>
            </a:r>
          </a:p>
          <a:p>
            <a:pPr marL="171450" indent="-171450">
              <a:buFont typeface="Arial" panose="020B0604020202020204" pitchFamily="34" charset="0"/>
              <a:buChar char="•"/>
            </a:pPr>
            <a:r>
              <a:rPr lang="en-US" sz="1200" kern="1200" dirty="0" smtClean="0">
                <a:solidFill>
                  <a:schemeClr val="tx1"/>
                </a:solidFill>
                <a:effectLst/>
                <a:latin typeface="Arial" pitchFamily="34" charset="0"/>
                <a:ea typeface="+mn-ea"/>
                <a:cs typeface="+mn-cs"/>
              </a:rPr>
              <a:t>Consistent with healthcare resource utilization, patients incurred substantial healthcare costs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a:t>
            </a:r>
            <a:endParaRPr lang="en-US"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itchFamily="34" charset="0"/>
                <a:ea typeface="+mn-ea"/>
                <a:cs typeface="+mn-cs"/>
              </a:rPr>
              <a:t>During the first 100 days and the first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procedure, patients incurred an average total healthcare cost of $509,520 ± 406,114 (median of $374,715) and $683,099 ± 550,283 (median of $511,021), respectively.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itchFamily="34" charset="0"/>
                <a:ea typeface="+mn-ea"/>
                <a:cs typeface="+mn-cs"/>
              </a:rPr>
              <a:t>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hospitalization costs represented 62.4% ($426,128) of the total healthcare cost incurred during the first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procedure.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itchFamily="34" charset="0"/>
                <a:ea typeface="+mn-ea"/>
                <a:cs typeface="+mn-cs"/>
              </a:rPr>
              <a:t>Total healthcare costs were mainly driven by medical service costs (98.4% in the first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date), with IP and OP costs making up 83.1% ($558,670) and 13.0% ($87,317) of the medical service costs in the first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date, respectively.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itchFamily="34" charset="0"/>
                <a:ea typeface="+mn-ea"/>
                <a:cs typeface="+mn-cs"/>
              </a:rPr>
              <a:t>Although a decreasing trend was observed over time, healthcare costs remained high; average total healthcare costs was $104,584 (median of $21,877) at year 2, $79,092 (median of $11,000 ) at year 3, $106,334 (median of $10,426) at year 4 and, over the fifth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date, patients had an average total healthcare cost of $38,291 (median of $10,082). IP costs remained the main driver of total medical services costs for year 2, 3 and 4, while OP and laboratory costs were the main drivers in the fifth year following the </a:t>
            </a:r>
            <a:r>
              <a:rPr lang="en-US" sz="1200" kern="1200" dirty="0" err="1" smtClean="0">
                <a:solidFill>
                  <a:schemeClr val="tx1"/>
                </a:solidFill>
                <a:effectLst/>
                <a:latin typeface="Arial" pitchFamily="34" charset="0"/>
                <a:ea typeface="+mn-ea"/>
                <a:cs typeface="+mn-cs"/>
              </a:rPr>
              <a:t>HSCT</a:t>
            </a:r>
            <a:r>
              <a:rPr lang="en-US" sz="1200" kern="1200" dirty="0" smtClean="0">
                <a:solidFill>
                  <a:schemeClr val="tx1"/>
                </a:solidFill>
                <a:effectLst/>
                <a:latin typeface="Arial" pitchFamily="34" charset="0"/>
                <a:ea typeface="+mn-ea"/>
                <a:cs typeface="+mn-cs"/>
              </a:rPr>
              <a:t> date.</a:t>
            </a:r>
          </a:p>
          <a:p>
            <a:endParaRPr lang="en-US" b="1" u="sng" dirty="0" smtClean="0"/>
          </a:p>
          <a:p>
            <a:r>
              <a:rPr lang="en-US" b="1" u="sng" dirty="0" smtClean="0"/>
              <a:t>Median costs: </a:t>
            </a:r>
          </a:p>
          <a:p>
            <a:r>
              <a:rPr lang="en-US" b="0" u="none" dirty="0" err="1" smtClean="0"/>
              <a:t>HSCT</a:t>
            </a:r>
            <a:r>
              <a:rPr lang="en-US" b="0" u="none" dirty="0" smtClean="0"/>
              <a:t> </a:t>
            </a:r>
            <a:r>
              <a:rPr lang="en-US" b="0" u="none" baseline="0" dirty="0" smtClean="0"/>
              <a:t>hospitalization: $</a:t>
            </a:r>
            <a:r>
              <a:rPr lang="en-US" sz="1200" kern="1200" dirty="0" smtClean="0">
                <a:solidFill>
                  <a:schemeClr val="tx1"/>
                </a:solidFill>
                <a:effectLst/>
                <a:latin typeface="Arial" pitchFamily="34" charset="0"/>
                <a:ea typeface="+mn-ea"/>
                <a:cs typeface="+mn-cs"/>
              </a:rPr>
              <a:t>304,341</a:t>
            </a:r>
          </a:p>
          <a:p>
            <a:r>
              <a:rPr lang="en-US" sz="1200" b="0" u="none" kern="1200" dirty="0" smtClean="0">
                <a:solidFill>
                  <a:schemeClr val="tx1"/>
                </a:solidFill>
                <a:effectLst/>
                <a:latin typeface="Arial" pitchFamily="34" charset="0"/>
                <a:ea typeface="+mn-ea"/>
                <a:cs typeface="+mn-cs"/>
              </a:rPr>
              <a:t>First 100 days: $</a:t>
            </a:r>
            <a:r>
              <a:rPr lang="en-US" sz="1200" kern="1200" dirty="0" smtClean="0">
                <a:solidFill>
                  <a:schemeClr val="tx1"/>
                </a:solidFill>
                <a:effectLst/>
                <a:latin typeface="Arial" pitchFamily="34" charset="0"/>
                <a:ea typeface="+mn-ea"/>
                <a:cs typeface="+mn-cs"/>
              </a:rPr>
              <a:t>374,715</a:t>
            </a:r>
          </a:p>
          <a:p>
            <a:r>
              <a:rPr lang="en-US" sz="1200" b="0" u="none" kern="1200" dirty="0" smtClean="0">
                <a:solidFill>
                  <a:schemeClr val="tx1"/>
                </a:solidFill>
                <a:effectLst/>
                <a:latin typeface="Arial" pitchFamily="34" charset="0"/>
                <a:ea typeface="+mn-ea"/>
                <a:cs typeface="+mn-cs"/>
              </a:rPr>
              <a:t>Year 1: $</a:t>
            </a:r>
            <a:r>
              <a:rPr lang="en-US" sz="1200" kern="1200" dirty="0" smtClean="0">
                <a:solidFill>
                  <a:schemeClr val="tx1"/>
                </a:solidFill>
                <a:effectLst/>
                <a:latin typeface="Arial" pitchFamily="34" charset="0"/>
                <a:ea typeface="+mn-ea"/>
                <a:cs typeface="+mn-cs"/>
              </a:rPr>
              <a:t>511,021</a:t>
            </a:r>
            <a:endParaRPr lang="en-US" sz="1200" b="0" u="none" kern="1200" dirty="0" smtClean="0">
              <a:solidFill>
                <a:schemeClr val="tx1"/>
              </a:solidFill>
              <a:effectLst/>
              <a:latin typeface="Arial" pitchFamily="34" charset="0"/>
              <a:ea typeface="+mn-ea"/>
              <a:cs typeface="+mn-cs"/>
            </a:endParaRPr>
          </a:p>
          <a:p>
            <a:r>
              <a:rPr lang="en-US" sz="1200" b="0" u="none" kern="1200" dirty="0" smtClean="0">
                <a:solidFill>
                  <a:schemeClr val="tx1"/>
                </a:solidFill>
                <a:effectLst/>
                <a:latin typeface="Arial" pitchFamily="34" charset="0"/>
                <a:ea typeface="+mn-ea"/>
                <a:cs typeface="+mn-cs"/>
              </a:rPr>
              <a:t>Year 2: $</a:t>
            </a:r>
            <a:r>
              <a:rPr lang="en-US" sz="1200" kern="1200" dirty="0" smtClean="0">
                <a:solidFill>
                  <a:schemeClr val="tx1"/>
                </a:solidFill>
                <a:effectLst/>
                <a:latin typeface="Arial" pitchFamily="34" charset="0"/>
                <a:ea typeface="+mn-ea"/>
                <a:cs typeface="+mn-cs"/>
              </a:rPr>
              <a:t>21,877</a:t>
            </a:r>
            <a:endParaRPr lang="en-US" sz="1200" b="0" u="none" kern="1200" dirty="0" smtClean="0">
              <a:solidFill>
                <a:schemeClr val="tx1"/>
              </a:solidFill>
              <a:effectLst/>
              <a:latin typeface="Arial" pitchFamily="34" charset="0"/>
              <a:ea typeface="+mn-ea"/>
              <a:cs typeface="+mn-cs"/>
            </a:endParaRPr>
          </a:p>
          <a:p>
            <a:r>
              <a:rPr lang="en-US" sz="1200" b="0" u="none" kern="1200" dirty="0" smtClean="0">
                <a:solidFill>
                  <a:schemeClr val="tx1"/>
                </a:solidFill>
                <a:effectLst/>
                <a:latin typeface="Arial" pitchFamily="34" charset="0"/>
                <a:ea typeface="+mn-ea"/>
                <a:cs typeface="+mn-cs"/>
              </a:rPr>
              <a:t>Year 3:$11,000</a:t>
            </a:r>
          </a:p>
          <a:p>
            <a:r>
              <a:rPr lang="en-US" sz="1200" b="0" u="none" kern="1200" dirty="0" smtClean="0">
                <a:solidFill>
                  <a:schemeClr val="tx1"/>
                </a:solidFill>
                <a:effectLst/>
                <a:latin typeface="Arial" pitchFamily="34" charset="0"/>
                <a:ea typeface="+mn-ea"/>
                <a:cs typeface="+mn-cs"/>
              </a:rPr>
              <a:t>Year 4:$10,426</a:t>
            </a:r>
          </a:p>
          <a:p>
            <a:r>
              <a:rPr lang="en-US" sz="1200" b="0" u="none" kern="1200" dirty="0" smtClean="0">
                <a:solidFill>
                  <a:schemeClr val="tx1"/>
                </a:solidFill>
                <a:effectLst/>
                <a:latin typeface="Arial" pitchFamily="34" charset="0"/>
                <a:ea typeface="+mn-ea"/>
                <a:cs typeface="+mn-cs"/>
              </a:rPr>
              <a:t>Year</a:t>
            </a:r>
            <a:r>
              <a:rPr lang="en-US" sz="1200" b="0" u="none" kern="1200" baseline="0" dirty="0" smtClean="0">
                <a:solidFill>
                  <a:schemeClr val="tx1"/>
                </a:solidFill>
                <a:effectLst/>
                <a:latin typeface="Arial" pitchFamily="34" charset="0"/>
                <a:ea typeface="+mn-ea"/>
                <a:cs typeface="+mn-cs"/>
              </a:rPr>
              <a:t> 5:$10,082</a:t>
            </a:r>
          </a:p>
          <a:p>
            <a:endParaRPr lang="en-US" b="0" u="none" dirty="0"/>
          </a:p>
        </p:txBody>
      </p:sp>
      <p:sp>
        <p:nvSpPr>
          <p:cNvPr id="4" name="Slide Number Placeholder 3"/>
          <p:cNvSpPr>
            <a:spLocks noGrp="1"/>
          </p:cNvSpPr>
          <p:nvPr>
            <p:ph type="sldNum" sz="quarter" idx="10"/>
          </p:nvPr>
        </p:nvSpPr>
        <p:spPr/>
        <p:txBody>
          <a:bodyPr/>
          <a:lstStyle/>
          <a:p>
            <a:fld id="{007EAE37-8389-4B79-AEDE-92E0D025AD3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451910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0" y="64293"/>
            <a:ext cx="6096000" cy="2743200"/>
          </a:xfrm>
          <a:prstGeom prst="rect">
            <a:avLst/>
          </a:prstGeom>
        </p:spPr>
      </p:pic>
      <p:sp>
        <p:nvSpPr>
          <p:cNvPr id="5" name="Line 6"/>
          <p:cNvSpPr>
            <a:spLocks noChangeShapeType="1"/>
          </p:cNvSpPr>
          <p:nvPr userDrawn="1"/>
        </p:nvSpPr>
        <p:spPr bwMode="auto">
          <a:xfrm>
            <a:off x="3657600" y="6324600"/>
            <a:ext cx="85344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srgbClr val="000000"/>
              </a:solidFill>
              <a:latin typeface="Arial" panose="020B0604020202020204" pitchFamily="34" charset="0"/>
            </a:endParaRPr>
          </a:p>
        </p:txBody>
      </p:sp>
      <p:pic>
        <p:nvPicPr>
          <p:cNvPr id="6" name="Picture 15" descr="NMDP-BTM Dual Brand logo 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1434" y="6019801"/>
            <a:ext cx="29929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Rectangle 7"/>
          <p:cNvSpPr>
            <a:spLocks noGrp="1" noChangeArrowheads="1"/>
          </p:cNvSpPr>
          <p:nvPr>
            <p:ph type="ctrTitle"/>
          </p:nvPr>
        </p:nvSpPr>
        <p:spPr>
          <a:xfrm>
            <a:off x="1320800" y="2016655"/>
            <a:ext cx="8839200" cy="1470025"/>
          </a:xfrm>
        </p:spPr>
        <p:txBody>
          <a:bodyPr anchor="ctr"/>
          <a:lstStyle>
            <a:lvl1pPr>
              <a:defRPr sz="4000" baseline="0">
                <a:solidFill>
                  <a:schemeClr val="tx2"/>
                </a:solidFill>
                <a:latin typeface="Arial" pitchFamily="34" charset="0"/>
                <a:cs typeface="Arial" pitchFamily="34" charset="0"/>
              </a:defRPr>
            </a:lvl1pPr>
          </a:lstStyle>
          <a:p>
            <a:r>
              <a:rPr lang="en-US" dirty="0"/>
              <a:t>Click to edit Master title style</a:t>
            </a:r>
          </a:p>
        </p:txBody>
      </p:sp>
      <p:sp>
        <p:nvSpPr>
          <p:cNvPr id="101384" name="Rectangle 8"/>
          <p:cNvSpPr>
            <a:spLocks noGrp="1" noChangeArrowheads="1"/>
          </p:cNvSpPr>
          <p:nvPr>
            <p:ph type="subTitle" idx="1"/>
          </p:nvPr>
        </p:nvSpPr>
        <p:spPr>
          <a:xfrm>
            <a:off x="6197600" y="3769254"/>
            <a:ext cx="4673600" cy="1752600"/>
          </a:xfrm>
        </p:spPr>
        <p:txBody>
          <a:bodyPr/>
          <a:lstStyle>
            <a:lvl1pPr marL="0" indent="0" algn="l">
              <a:buFontTx/>
              <a:buNone/>
              <a:defRPr sz="2400" baseline="0">
                <a:latin typeface="Arial" pitchFamily="34" charset="0"/>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32856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08462A-999D-4D6B-835F-F1BEABDE3168}" type="slidenum">
              <a:rPr lang="en-US" altLang="en-US"/>
              <a:pPr>
                <a:defRPr/>
              </a:pPr>
              <a:t>‹#›</a:t>
            </a:fld>
            <a:endParaRPr lang="en-US" altLang="en-US"/>
          </a:p>
        </p:txBody>
      </p:sp>
    </p:spTree>
    <p:extLst>
      <p:ext uri="{BB962C8B-B14F-4D97-AF65-F5344CB8AC3E}">
        <p14:creationId xmlns:p14="http://schemas.microsoft.com/office/powerpoint/2010/main" val="101747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75488" y="1938529"/>
            <a:ext cx="10972800" cy="4525963"/>
          </a:xfrm>
        </p:spPr>
        <p:txBody>
          <a:bodyPr/>
          <a:lstStyle>
            <a:lvl1pPr>
              <a:lnSpc>
                <a:spcPct val="100000"/>
              </a:lnSpc>
              <a:spcBef>
                <a:spcPts val="1000"/>
              </a:spcBef>
              <a:defRPr>
                <a:latin typeface="Arial" pitchFamily="34" charset="0"/>
                <a:cs typeface="Arial" pitchFamily="34" charset="0"/>
              </a:defRPr>
            </a:lvl1pPr>
            <a:lvl2pPr>
              <a:lnSpc>
                <a:spcPct val="100000"/>
              </a:lnSpc>
              <a:spcBef>
                <a:spcPts val="500"/>
              </a:spcBef>
              <a:defRPr>
                <a:latin typeface="Arial" pitchFamily="34" charset="0"/>
                <a:cs typeface="Arial" pitchFamily="34" charset="0"/>
              </a:defRPr>
            </a:lvl2pPr>
            <a:lvl3pPr>
              <a:lnSpc>
                <a:spcPct val="100000"/>
              </a:lnSpc>
              <a:spcBef>
                <a:spcPts val="500"/>
              </a:spcBef>
              <a:defRPr>
                <a:latin typeface="Arial" pitchFamily="34" charset="0"/>
                <a:cs typeface="Arial" pitchFamily="34" charset="0"/>
              </a:defRPr>
            </a:lvl3pPr>
            <a:lvl4pPr>
              <a:lnSpc>
                <a:spcPct val="100000"/>
              </a:lnSpc>
              <a:spcBef>
                <a:spcPts val="500"/>
              </a:spcBef>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0" hasCustomPrompt="1"/>
          </p:nvPr>
        </p:nvSpPr>
        <p:spPr>
          <a:xfrm>
            <a:off x="475489" y="1463041"/>
            <a:ext cx="10957983" cy="485775"/>
          </a:xfrm>
        </p:spPr>
        <p:txBody>
          <a:bodyPr>
            <a:noAutofit/>
          </a:bodyPr>
          <a:lstStyle>
            <a:lvl1pPr marL="0" indent="0">
              <a:buNone/>
              <a:defRPr sz="1600" b="1">
                <a:solidFill>
                  <a:schemeClr val="accent1"/>
                </a:solidFill>
              </a:defRPr>
            </a:lvl1pPr>
            <a:lvl2pPr>
              <a:buNone/>
              <a:defRPr/>
            </a:lvl2pPr>
            <a:lvl3pPr>
              <a:buNone/>
              <a:defRPr/>
            </a:lvl3pPr>
            <a:lvl4pPr>
              <a:buNone/>
              <a:defRPr/>
            </a:lvl4pPr>
            <a:lvl5pPr>
              <a:buNone/>
              <a:defRPr/>
            </a:lvl5pPr>
          </a:lstStyle>
          <a:p>
            <a:pPr lvl="0"/>
            <a:r>
              <a:rPr lang="en-US" dirty="0" smtClean="0"/>
              <a:t>Subhead</a:t>
            </a:r>
            <a:endParaRPr lang="en-US" dirty="0"/>
          </a:p>
        </p:txBody>
      </p:sp>
    </p:spTree>
    <p:extLst>
      <p:ext uri="{BB962C8B-B14F-4D97-AF65-F5344CB8AC3E}">
        <p14:creationId xmlns:p14="http://schemas.microsoft.com/office/powerpoint/2010/main" val="3465900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_1">
    <p:spTree>
      <p:nvGrpSpPr>
        <p:cNvPr id="1" name=""/>
        <p:cNvGrpSpPr/>
        <p:nvPr/>
      </p:nvGrpSpPr>
      <p:grpSpPr>
        <a:xfrm>
          <a:off x="0" y="0"/>
          <a:ext cx="0" cy="0"/>
          <a:chOff x="0" y="0"/>
          <a:chExt cx="0" cy="0"/>
        </a:xfrm>
      </p:grpSpPr>
      <p:pic>
        <p:nvPicPr>
          <p:cNvPr id="7" name="Picture 6" descr="369_HZ Title slide design.3_darker.jpg"/>
          <p:cNvPicPr>
            <a:picLocks noChangeAspect="1"/>
          </p:cNvPicPr>
          <p:nvPr/>
        </p:nvPicPr>
        <p:blipFill rotWithShape="1">
          <a:blip r:embed="rId2" cstate="email">
            <a:extLst>
              <a:ext uri="{28A0092B-C50C-407E-A947-70E740481C1C}">
                <a14:useLocalDpi xmlns:a14="http://schemas.microsoft.com/office/drawing/2010/main" val="0"/>
              </a:ext>
            </a:extLst>
          </a:blip>
          <a:srcRect t="1" b="81527"/>
          <a:stretch/>
        </p:blipFill>
        <p:spPr>
          <a:xfrm>
            <a:off x="0" y="1"/>
            <a:ext cx="12192000" cy="1266825"/>
          </a:xfrm>
          <a:prstGeom prst="rect">
            <a:avLst/>
          </a:prstGeom>
        </p:spPr>
      </p:pic>
      <p:sp>
        <p:nvSpPr>
          <p:cNvPr id="2" name="Title 1"/>
          <p:cNvSpPr>
            <a:spLocks noGrp="1"/>
          </p:cNvSpPr>
          <p:nvPr>
            <p:ph type="ctrTitle"/>
          </p:nvPr>
        </p:nvSpPr>
        <p:spPr>
          <a:xfrm>
            <a:off x="0" y="2302934"/>
            <a:ext cx="12192000" cy="1955799"/>
          </a:xfrm>
          <a:effectLst/>
        </p:spPr>
        <p:txBody>
          <a:bodyPr tIns="320040" bIns="0" anchor="t" anchorCtr="0"/>
          <a:lstStyle>
            <a:lvl1pPr>
              <a:lnSpc>
                <a:spcPct val="90000"/>
              </a:lnSpc>
              <a:defRPr sz="4400" b="0">
                <a:solidFill>
                  <a:schemeClr val="bg2"/>
                </a:solidFill>
              </a:defRPr>
            </a:lvl1pPr>
          </a:lstStyle>
          <a:p>
            <a:r>
              <a:rPr lang="en-US" smtClean="0"/>
              <a:t>Click to edit Master title style</a:t>
            </a:r>
            <a:endParaRPr lang="en-US" dirty="0"/>
          </a:p>
        </p:txBody>
      </p:sp>
      <p:pic>
        <p:nvPicPr>
          <p:cNvPr id="8" name="Picture 7" descr="369_HZ Title slide design.3_darker.jpg"/>
          <p:cNvPicPr>
            <a:picLocks noChangeAspect="1"/>
          </p:cNvPicPr>
          <p:nvPr/>
        </p:nvPicPr>
        <p:blipFill rotWithShape="1">
          <a:blip r:embed="rId3" cstate="email">
            <a:extLst>
              <a:ext uri="{28A0092B-C50C-407E-A947-70E740481C1C}">
                <a14:useLocalDpi xmlns:a14="http://schemas.microsoft.com/office/drawing/2010/main" val="0"/>
              </a:ext>
            </a:extLst>
          </a:blip>
          <a:srcRect t="25679" b="38395"/>
          <a:stretch/>
        </p:blipFill>
        <p:spPr>
          <a:xfrm>
            <a:off x="3226066" y="702734"/>
            <a:ext cx="5739869" cy="1159932"/>
          </a:xfrm>
          <a:prstGeom prst="rect">
            <a:avLst/>
          </a:prstGeom>
          <a:ln w="28575" cmpd="sng">
            <a:solidFill>
              <a:srgbClr val="69CFFF"/>
            </a:solidFill>
          </a:ln>
        </p:spPr>
      </p:pic>
      <p:pic>
        <p:nvPicPr>
          <p:cNvPr id="5" name="Picture 4" descr="369_HZ Title slide design.3_darker.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 b="81527"/>
          <a:stretch/>
        </p:blipFill>
        <p:spPr>
          <a:xfrm>
            <a:off x="0" y="1"/>
            <a:ext cx="12192000" cy="1266825"/>
          </a:xfrm>
          <a:prstGeom prst="rect">
            <a:avLst/>
          </a:prstGeom>
        </p:spPr>
      </p:pic>
      <p:pic>
        <p:nvPicPr>
          <p:cNvPr id="6" name="Picture 5" descr="369_HZ Title slide design.3_darker.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25679" b="38395"/>
          <a:stretch/>
        </p:blipFill>
        <p:spPr>
          <a:xfrm>
            <a:off x="3226066" y="702734"/>
            <a:ext cx="5739869" cy="1159932"/>
          </a:xfrm>
          <a:prstGeom prst="rect">
            <a:avLst/>
          </a:prstGeom>
          <a:ln w="28575" cmpd="sng">
            <a:solidFill>
              <a:srgbClr val="69CFFF"/>
            </a:solidFill>
          </a:ln>
        </p:spPr>
      </p:pic>
    </p:spTree>
    <p:extLst>
      <p:ext uri="{BB962C8B-B14F-4D97-AF65-F5344CB8AC3E}">
        <p14:creationId xmlns:p14="http://schemas.microsoft.com/office/powerpoint/2010/main" val="1888526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01317" y="915782"/>
            <a:ext cx="9568643" cy="953787"/>
          </a:xfrm>
          <a:prstGeom prst="rect">
            <a:avLst/>
          </a:prstGeo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01317" y="1881323"/>
            <a:ext cx="9568643" cy="1269892"/>
          </a:xfrm>
          <a:prstGeom prst="rect">
            <a:avLst/>
          </a:prstGeo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301316" y="3904049"/>
            <a:ext cx="9567333" cy="1598613"/>
          </a:xfrm>
          <a:prstGeom prst="rect">
            <a:avLst/>
          </a:prstGeo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1301752" y="3362331"/>
            <a:ext cx="9567333" cy="459107"/>
          </a:xfrm>
          <a:prstGeom prst="rect">
            <a:avLst/>
          </a:prstGeom>
        </p:spPr>
        <p:txBody>
          <a:bodyPr/>
          <a:lstStyle>
            <a:lvl1pPr marL="0" indent="0">
              <a:buNone/>
              <a:defRPr baseline="0">
                <a:solidFill>
                  <a:schemeClr val="accent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6" name="Slide Number Placeholder 3"/>
          <p:cNvSpPr>
            <a:spLocks noGrp="1"/>
          </p:cNvSpPr>
          <p:nvPr>
            <p:ph type="sldNum" sz="quarter" idx="4"/>
          </p:nvPr>
        </p:nvSpPr>
        <p:spPr>
          <a:xfrm>
            <a:off x="5594351" y="6381750"/>
            <a:ext cx="1003300" cy="476250"/>
          </a:xfrm>
          <a:prstGeom prst="rect">
            <a:avLst/>
          </a:prstGeom>
        </p:spPr>
        <p:txBody>
          <a:bodyPr anchor="ctr"/>
          <a:lstStyle>
            <a:lvl1pPr algn="ctr">
              <a:defRPr sz="1000">
                <a:latin typeface="Arial" panose="020B0604020202020204" pitchFamily="34" charset="0"/>
                <a:ea typeface="Noto Serif" panose="020B0604020202020204" charset="0"/>
                <a:cs typeface="Arial" panose="020B0604020202020204" pitchFamily="34" charset="0"/>
              </a:defRPr>
            </a:lvl1pPr>
          </a:lstStyle>
          <a:p>
            <a:pPr>
              <a:defRPr/>
            </a:pPr>
            <a:fld id="{F41EF59E-2F7F-4431-88EF-EB5C08D2EE97}" type="slidenum">
              <a:rPr lang="en-US" altLang="en-US" smtClean="0">
                <a:solidFill>
                  <a:srgbClr val="354952"/>
                </a:solidFill>
              </a:rPr>
              <a:pPr>
                <a:defRPr/>
              </a:pPr>
              <a:t>‹#›</a:t>
            </a:fld>
            <a:endParaRPr lang="en-US" altLang="en-US" dirty="0">
              <a:solidFill>
                <a:srgbClr val="354952"/>
              </a:solidFill>
            </a:endParaRPr>
          </a:p>
        </p:txBody>
      </p:sp>
    </p:spTree>
    <p:extLst>
      <p:ext uri="{BB962C8B-B14F-4D97-AF65-F5344CB8AC3E}">
        <p14:creationId xmlns:p14="http://schemas.microsoft.com/office/powerpoint/2010/main" val="81175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098248" y="1534434"/>
            <a:ext cx="10261600" cy="1470025"/>
          </a:xfrm>
        </p:spPr>
        <p:txBody>
          <a:bodyPr anchor="b" anchorCtr="0">
            <a:noAutofit/>
          </a:bodyPr>
          <a:lstStyle>
            <a:lvl1pPr>
              <a:defRPr sz="4000">
                <a:solidFill>
                  <a:schemeClr val="tx1"/>
                </a:solidFill>
                <a:latin typeface="Arial"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1098248" y="3033486"/>
            <a:ext cx="8534400" cy="914400"/>
          </a:xfrm>
        </p:spPr>
        <p:txBody>
          <a:bodyPr>
            <a:noAutofit/>
          </a:bodyPr>
          <a:lstStyle>
            <a:lvl1pPr marL="0" indent="0" algn="l">
              <a:buNone/>
              <a:defRPr sz="3000" b="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1967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C_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7356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447800"/>
            <a:ext cx="10972800" cy="4343400"/>
          </a:xfr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pPr>
              <a:defRPr/>
            </a:pPr>
            <a:fld id="{AB702CE8-8BEF-4BE2-BD30-E63510941C34}" type="slidenum">
              <a:rPr lang="en-US" altLang="en-US"/>
              <a:pPr>
                <a:defRPr/>
              </a:pPr>
              <a:t>‹#›</a:t>
            </a:fld>
            <a:endParaRPr lang="en-US" altLang="en-US" dirty="0"/>
          </a:p>
        </p:txBody>
      </p:sp>
    </p:spTree>
    <p:extLst>
      <p:ext uri="{BB962C8B-B14F-4D97-AF65-F5344CB8AC3E}">
        <p14:creationId xmlns:p14="http://schemas.microsoft.com/office/powerpoint/2010/main" val="391698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447800"/>
            <a:ext cx="5384800" cy="4419600"/>
          </a:xfr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447800"/>
            <a:ext cx="5384800" cy="4419600"/>
          </a:xfr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sldNum" sz="quarter" idx="10"/>
          </p:nvPr>
        </p:nvSpPr>
        <p:spPr>
          <a:ln/>
        </p:spPr>
        <p:txBody>
          <a:bodyPr/>
          <a:lstStyle>
            <a:lvl1pPr>
              <a:defRPr/>
            </a:lvl1pPr>
          </a:lstStyle>
          <a:p>
            <a:pPr>
              <a:defRPr/>
            </a:pPr>
            <a:fld id="{739CF132-3D9C-4D36-A722-812FAD5E38ED}" type="slidenum">
              <a:rPr lang="en-US" altLang="en-US"/>
              <a:pPr>
                <a:defRPr/>
              </a:pPr>
              <a:t>‹#›</a:t>
            </a:fld>
            <a:endParaRPr lang="en-US" altLang="en-US" dirty="0"/>
          </a:p>
        </p:txBody>
      </p:sp>
    </p:spTree>
    <p:extLst>
      <p:ext uri="{BB962C8B-B14F-4D97-AF65-F5344CB8AC3E}">
        <p14:creationId xmlns:p14="http://schemas.microsoft.com/office/powerpoint/2010/main" val="421772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lvl1pPr>
              <a:defRPr sz="3200">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371600"/>
            <a:ext cx="5386917" cy="803275"/>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386917" cy="3692525"/>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371600"/>
            <a:ext cx="5389033" cy="803275"/>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6"/>
            <a:ext cx="5389033" cy="3692525"/>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
          <p:cNvSpPr>
            <a:spLocks noGrp="1" noChangeArrowheads="1"/>
          </p:cNvSpPr>
          <p:nvPr>
            <p:ph type="sldNum" sz="quarter" idx="10"/>
          </p:nvPr>
        </p:nvSpPr>
        <p:spPr>
          <a:ln/>
        </p:spPr>
        <p:txBody>
          <a:bodyPr/>
          <a:lstStyle>
            <a:lvl1pPr>
              <a:defRPr/>
            </a:lvl1pPr>
          </a:lstStyle>
          <a:p>
            <a:pPr>
              <a:defRPr/>
            </a:pPr>
            <a:fld id="{BBB45281-C643-4E4F-8848-C4ADBE73592E}" type="slidenum">
              <a:rPr lang="en-US" altLang="en-US"/>
              <a:pPr>
                <a:defRPr/>
              </a:pPr>
              <a:t>‹#›</a:t>
            </a:fld>
            <a:endParaRPr lang="en-US" altLang="en-US" dirty="0"/>
          </a:p>
        </p:txBody>
      </p:sp>
    </p:spTree>
    <p:extLst>
      <p:ext uri="{BB962C8B-B14F-4D97-AF65-F5344CB8AC3E}">
        <p14:creationId xmlns:p14="http://schemas.microsoft.com/office/powerpoint/2010/main" val="219367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defRPr sz="3200" baseline="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609600" y="1295400"/>
            <a:ext cx="5384800" cy="2362200"/>
          </a:xfrm>
        </p:spPr>
        <p:txBody>
          <a:bodyPr/>
          <a:lstStyle>
            <a:lvl1pPr>
              <a:defRPr sz="2400" baseline="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09600" y="3657600"/>
            <a:ext cx="5384800" cy="2286000"/>
          </a:xfrm>
        </p:spPr>
        <p:txBody>
          <a:bodyPr/>
          <a:lstStyle>
            <a:lvl1pPr>
              <a:defRPr sz="2400" baseline="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half" idx="3"/>
          </p:nvPr>
        </p:nvSpPr>
        <p:spPr>
          <a:xfrm>
            <a:off x="6197600" y="1295400"/>
            <a:ext cx="5384800" cy="4572000"/>
          </a:xfrm>
        </p:spPr>
        <p:txBody>
          <a:bodyPr/>
          <a:lstStyle>
            <a:lvl1pPr>
              <a:defRPr sz="2400" baseline="0">
                <a:latin typeface="Arial" pitchFamily="34" charset="0"/>
                <a:cs typeface="Arial" pitchFamily="34" charset="0"/>
              </a:defRPr>
            </a:lvl1pPr>
            <a:lvl2pPr>
              <a:defRPr sz="2200" baseline="0">
                <a:latin typeface="Arial" pitchFamily="34" charset="0"/>
                <a:cs typeface="Arial" pitchFamily="34" charset="0"/>
              </a:defRPr>
            </a:lvl2pPr>
            <a:lvl3pPr>
              <a:defRPr sz="2000" baseline="0">
                <a:latin typeface="Arial" pitchFamily="34" charset="0"/>
                <a:cs typeface="Arial" pitchFamily="34" charset="0"/>
              </a:defRPr>
            </a:lvl3pPr>
            <a:lvl4pPr>
              <a:defRPr sz="1800" baseline="0">
                <a:latin typeface="Arial" pitchFamily="34" charset="0"/>
                <a:cs typeface="Arial" pitchFamily="34" charset="0"/>
              </a:defRPr>
            </a:lvl4pPr>
            <a:lvl5pPr>
              <a:defRPr sz="1800" baseline="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sldNum" sz="quarter" idx="10"/>
          </p:nvPr>
        </p:nvSpPr>
        <p:spPr>
          <a:ln/>
        </p:spPr>
        <p:txBody>
          <a:bodyPr/>
          <a:lstStyle>
            <a:lvl1pPr>
              <a:defRPr/>
            </a:lvl1pPr>
          </a:lstStyle>
          <a:p>
            <a:pPr>
              <a:defRPr/>
            </a:pPr>
            <a:fld id="{624096F6-5089-4E1C-8950-A514F3C29628}" type="slidenum">
              <a:rPr lang="en-US" altLang="en-US"/>
              <a:pPr>
                <a:defRPr/>
              </a:pPr>
              <a:t>‹#›</a:t>
            </a:fld>
            <a:endParaRPr lang="en-US" altLang="en-US" dirty="0"/>
          </a:p>
        </p:txBody>
      </p:sp>
    </p:spTree>
    <p:extLst>
      <p:ext uri="{BB962C8B-B14F-4D97-AF65-F5344CB8AC3E}">
        <p14:creationId xmlns:p14="http://schemas.microsoft.com/office/powerpoint/2010/main" val="408069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defRPr sz="3200" baseline="0">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609600" y="1447800"/>
            <a:ext cx="5384800" cy="2438400"/>
          </a:xfrm>
        </p:spPr>
        <p:txBody>
          <a:bodyPr/>
          <a:lstStyle>
            <a:lvl1pPr>
              <a:defRPr sz="2400" baseline="0">
                <a:latin typeface="Arial" pitchFamily="34" charset="0"/>
                <a:cs typeface="Arial" pitchFamily="34" charset="0"/>
              </a:defRPr>
            </a:lvl1pPr>
            <a:lvl2pPr>
              <a:defRPr sz="2200" baseline="0">
                <a:latin typeface="Arial" pitchFamily="34" charset="0"/>
                <a:cs typeface="Arial" pitchFamily="34" charset="0"/>
              </a:defRPr>
            </a:lvl2pPr>
            <a:lvl3pPr>
              <a:defRPr sz="2000" baseline="0">
                <a:latin typeface="Arial" pitchFamily="34" charset="0"/>
                <a:cs typeface="Arial" pitchFamily="34" charset="0"/>
              </a:defRPr>
            </a:lvl3pPr>
            <a:lvl4pPr>
              <a:defRPr sz="1800" baseline="0">
                <a:latin typeface="Arial" pitchFamily="34" charset="0"/>
                <a:cs typeface="Arial" pitchFamily="34" charset="0"/>
              </a:defRPr>
            </a:lvl4pPr>
            <a:lvl5pPr>
              <a:defRPr sz="1800" baseline="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197600" y="1447800"/>
            <a:ext cx="5384800" cy="2438400"/>
          </a:xfrm>
        </p:spPr>
        <p:txBody>
          <a:bodyPr/>
          <a:lstStyle>
            <a:lvl1pPr>
              <a:defRPr sz="2400" baseline="0">
                <a:latin typeface="Arial" pitchFamily="34" charset="0"/>
                <a:cs typeface="Arial" pitchFamily="34" charset="0"/>
              </a:defRPr>
            </a:lvl1pPr>
            <a:lvl2pPr>
              <a:defRPr sz="2200" baseline="0">
                <a:latin typeface="Arial" pitchFamily="34" charset="0"/>
                <a:cs typeface="Arial" pitchFamily="34" charset="0"/>
              </a:defRPr>
            </a:lvl2pPr>
            <a:lvl3pPr>
              <a:defRPr sz="2000" baseline="0">
                <a:latin typeface="Arial" pitchFamily="34" charset="0"/>
                <a:cs typeface="Arial" pitchFamily="34" charset="0"/>
              </a:defRPr>
            </a:lvl3pPr>
            <a:lvl4pPr>
              <a:defRPr sz="1800" baseline="0">
                <a:latin typeface="Arial" pitchFamily="34" charset="0"/>
                <a:cs typeface="Arial" pitchFamily="34" charset="0"/>
              </a:defRPr>
            </a:lvl4pPr>
            <a:lvl5pPr>
              <a:defRPr sz="1800" baseline="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half" idx="3"/>
          </p:nvPr>
        </p:nvSpPr>
        <p:spPr>
          <a:xfrm>
            <a:off x="609600" y="3886200"/>
            <a:ext cx="10972800" cy="2057400"/>
          </a:xfrm>
        </p:spPr>
        <p:txBody>
          <a:bodyPr/>
          <a:lstStyle>
            <a:lvl1pPr>
              <a:defRPr sz="2400" baseline="0">
                <a:latin typeface="Arial" pitchFamily="34" charset="0"/>
                <a:cs typeface="Arial" pitchFamily="34" charset="0"/>
              </a:defRPr>
            </a:lvl1pPr>
            <a:lvl2pPr>
              <a:defRPr sz="2200" baseline="0">
                <a:latin typeface="Arial" pitchFamily="34" charset="0"/>
                <a:cs typeface="Arial" pitchFamily="34" charset="0"/>
              </a:defRPr>
            </a:lvl2pPr>
            <a:lvl3pPr>
              <a:defRPr sz="2000" baseline="0">
                <a:latin typeface="Arial" pitchFamily="34" charset="0"/>
                <a:cs typeface="Arial" pitchFamily="34" charset="0"/>
              </a:defRPr>
            </a:lvl3pPr>
            <a:lvl4pPr>
              <a:defRPr sz="1800" baseline="0">
                <a:latin typeface="Arial" pitchFamily="34" charset="0"/>
                <a:cs typeface="Arial" pitchFamily="34" charset="0"/>
              </a:defRPr>
            </a:lvl4pPr>
            <a:lvl5pPr>
              <a:defRPr sz="1800" baseline="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sldNum" sz="quarter" idx="10"/>
          </p:nvPr>
        </p:nvSpPr>
        <p:spPr>
          <a:ln/>
        </p:spPr>
        <p:txBody>
          <a:bodyPr/>
          <a:lstStyle>
            <a:lvl1pPr>
              <a:defRPr/>
            </a:lvl1pPr>
          </a:lstStyle>
          <a:p>
            <a:pPr>
              <a:defRPr/>
            </a:pPr>
            <a:fld id="{E33A3761-CAD0-494D-BC99-C4768D25FC6F}" type="slidenum">
              <a:rPr lang="en-US" altLang="en-US"/>
              <a:pPr>
                <a:defRPr/>
              </a:pPr>
              <a:t>‹#›</a:t>
            </a:fld>
            <a:endParaRPr lang="en-US" altLang="en-US" dirty="0"/>
          </a:p>
        </p:txBody>
      </p:sp>
    </p:spTree>
    <p:extLst>
      <p:ext uri="{BB962C8B-B14F-4D97-AF65-F5344CB8AC3E}">
        <p14:creationId xmlns:p14="http://schemas.microsoft.com/office/powerpoint/2010/main" val="403598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_Cover_slide">
    <p:spTree>
      <p:nvGrpSpPr>
        <p:cNvPr id="1" name=""/>
        <p:cNvGrpSpPr/>
        <p:nvPr/>
      </p:nvGrpSpPr>
      <p:grpSpPr>
        <a:xfrm>
          <a:off x="0" y="0"/>
          <a:ext cx="0" cy="0"/>
          <a:chOff x="0" y="0"/>
          <a:chExt cx="0" cy="0"/>
        </a:xfrm>
      </p:grpSpPr>
      <p:pic>
        <p:nvPicPr>
          <p:cNvPr id="4" name="Picture 6" descr="white-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C_logo_tag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96864"/>
            <a:ext cx="44704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76800" y="3429001"/>
            <a:ext cx="6832835" cy="1629459"/>
          </a:xfrm>
        </p:spPr>
        <p:txBody>
          <a:bodyPr wrap="square" anchor="t"/>
          <a:lstStyle>
            <a:lvl1pPr>
              <a:defRPr sz="2400" b="1">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3"/>
          </p:nvPr>
        </p:nvSpPr>
        <p:spPr>
          <a:xfrm>
            <a:off x="4876800" y="5058460"/>
            <a:ext cx="6832835" cy="572181"/>
          </a:xfrm>
        </p:spPr>
        <p:txBody>
          <a:bodyPr>
            <a:normAutofit/>
          </a:bodyPr>
          <a:lstStyle>
            <a:lvl1pPr>
              <a:buFontTx/>
              <a:buNone/>
              <a:defRPr sz="1400" cap="none">
                <a:solidFill>
                  <a:schemeClr val="accent3"/>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05890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2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7B8D619-BCD8-47E0-8ACC-5F9F5DECE2B5}" type="slidenum">
              <a:rPr lang="en-US" altLang="en-US" smtClean="0"/>
              <a:pPr>
                <a:defRPr/>
              </a:pPr>
              <a:t>‹#›</a:t>
            </a:fld>
            <a:endParaRPr lang="en-US" altLang="en-US" dirty="0"/>
          </a:p>
        </p:txBody>
      </p:sp>
    </p:spTree>
    <p:extLst>
      <p:ext uri="{BB962C8B-B14F-4D97-AF65-F5344CB8AC3E}">
        <p14:creationId xmlns:p14="http://schemas.microsoft.com/office/powerpoint/2010/main" val="262381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09600" y="2286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609600" y="14478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62" name="Rectangle 10"/>
          <p:cNvSpPr>
            <a:spLocks noGrp="1" noChangeArrowheads="1"/>
          </p:cNvSpPr>
          <p:nvPr>
            <p:ph type="sldNum" sz="quarter" idx="4"/>
          </p:nvPr>
        </p:nvSpPr>
        <p:spPr bwMode="auto">
          <a:xfrm>
            <a:off x="10363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5C8A"/>
                </a:solidFill>
                <a:cs typeface="Arial" panose="020B0604020202020204" pitchFamily="34" charset="0"/>
              </a:defRPr>
            </a:lvl1pPr>
          </a:lstStyle>
          <a:p>
            <a:pPr fontAlgn="base">
              <a:spcBef>
                <a:spcPct val="0"/>
              </a:spcBef>
              <a:spcAft>
                <a:spcPct val="0"/>
              </a:spcAft>
              <a:defRPr/>
            </a:pPr>
            <a:fld id="{B7B8D619-BCD8-47E0-8ACC-5F9F5DECE2B5}" type="slidenum">
              <a:rPr lang="en-US" altLang="en-US">
                <a:latin typeface="Arial" panose="020B0604020202020204" pitchFamily="34" charset="0"/>
              </a:rPr>
              <a:pPr fontAlgn="base">
                <a:spcBef>
                  <a:spcPct val="0"/>
                </a:spcBef>
                <a:spcAft>
                  <a:spcPct val="0"/>
                </a:spcAft>
                <a:defRPr/>
              </a:pPr>
              <a:t>‹#›</a:t>
            </a:fld>
            <a:endParaRPr lang="en-US" altLang="en-US" dirty="0">
              <a:latin typeface="Arial" panose="020B0604020202020204" pitchFamily="34" charset="0"/>
            </a:endParaRPr>
          </a:p>
        </p:txBody>
      </p:sp>
      <p:sp>
        <p:nvSpPr>
          <p:cNvPr id="1029" name="Line 6"/>
          <p:cNvSpPr>
            <a:spLocks noChangeShapeType="1"/>
          </p:cNvSpPr>
          <p:nvPr/>
        </p:nvSpPr>
        <p:spPr bwMode="auto">
          <a:xfrm>
            <a:off x="0" y="1219200"/>
            <a:ext cx="121920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srgbClr val="000000"/>
              </a:solidFill>
              <a:latin typeface="Arial" panose="020B0604020202020204" pitchFamily="34" charset="0"/>
            </a:endParaRPr>
          </a:p>
        </p:txBody>
      </p:sp>
      <p:sp>
        <p:nvSpPr>
          <p:cNvPr id="1030" name="Line 6"/>
          <p:cNvSpPr>
            <a:spLocks noChangeShapeType="1"/>
          </p:cNvSpPr>
          <p:nvPr/>
        </p:nvSpPr>
        <p:spPr bwMode="auto">
          <a:xfrm>
            <a:off x="3657600" y="6324600"/>
            <a:ext cx="85344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dirty="0">
              <a:solidFill>
                <a:srgbClr val="000000"/>
              </a:solidFill>
              <a:latin typeface="Arial" panose="020B0604020202020204" pitchFamily="34" charset="0"/>
            </a:endParaRPr>
          </a:p>
        </p:txBody>
      </p:sp>
      <p:pic>
        <p:nvPicPr>
          <p:cNvPr id="1031" name="Picture 15" descr="NMDP-BTM Dual Brand logo RGB.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61434" y="6019801"/>
            <a:ext cx="29929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67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hlink"/>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hlink"/>
          </a:solidFill>
          <a:latin typeface="Arial" panose="020B0604020202020204" pitchFamily="34" charset="0"/>
          <a:cs typeface="Arial" charset="0"/>
        </a:defRPr>
      </a:lvl2pPr>
      <a:lvl3pPr algn="ctr" rtl="0" eaLnBrk="0" fontAlgn="base" hangingPunct="0">
        <a:spcBef>
          <a:spcPct val="0"/>
        </a:spcBef>
        <a:spcAft>
          <a:spcPct val="0"/>
        </a:spcAft>
        <a:defRPr sz="3200">
          <a:solidFill>
            <a:schemeClr val="hlink"/>
          </a:solidFill>
          <a:latin typeface="Arial" panose="020B0604020202020204" pitchFamily="34" charset="0"/>
          <a:cs typeface="Arial" charset="0"/>
        </a:defRPr>
      </a:lvl3pPr>
      <a:lvl4pPr algn="ctr" rtl="0" eaLnBrk="0" fontAlgn="base" hangingPunct="0">
        <a:spcBef>
          <a:spcPct val="0"/>
        </a:spcBef>
        <a:spcAft>
          <a:spcPct val="0"/>
        </a:spcAft>
        <a:defRPr sz="3200">
          <a:solidFill>
            <a:schemeClr val="hlink"/>
          </a:solidFill>
          <a:latin typeface="Arial" panose="020B0604020202020204" pitchFamily="34" charset="0"/>
          <a:cs typeface="Arial" charset="0"/>
        </a:defRPr>
      </a:lvl4pPr>
      <a:lvl5pPr algn="ctr" rtl="0" eaLnBrk="0" fontAlgn="base" hangingPunct="0">
        <a:spcBef>
          <a:spcPct val="0"/>
        </a:spcBef>
        <a:spcAft>
          <a:spcPct val="0"/>
        </a:spcAft>
        <a:defRPr sz="3200">
          <a:solidFill>
            <a:schemeClr val="hlink"/>
          </a:solidFill>
          <a:latin typeface="Arial" panose="020B0604020202020204" pitchFamily="34" charset="0"/>
          <a:cs typeface="Arial" charset="0"/>
        </a:defRPr>
      </a:lvl5pPr>
      <a:lvl6pPr marL="457200" algn="ctr" rtl="0" fontAlgn="base">
        <a:spcBef>
          <a:spcPct val="0"/>
        </a:spcBef>
        <a:spcAft>
          <a:spcPct val="0"/>
        </a:spcAft>
        <a:defRPr sz="3600">
          <a:solidFill>
            <a:schemeClr val="hlink"/>
          </a:solidFill>
          <a:latin typeface="Verdana" pitchFamily="34" charset="0"/>
        </a:defRPr>
      </a:lvl6pPr>
      <a:lvl7pPr marL="914400" algn="ctr" rtl="0" fontAlgn="base">
        <a:spcBef>
          <a:spcPct val="0"/>
        </a:spcBef>
        <a:spcAft>
          <a:spcPct val="0"/>
        </a:spcAft>
        <a:defRPr sz="3600">
          <a:solidFill>
            <a:schemeClr val="hlink"/>
          </a:solidFill>
          <a:latin typeface="Verdana" pitchFamily="34" charset="0"/>
        </a:defRPr>
      </a:lvl7pPr>
      <a:lvl8pPr marL="1371600" algn="ctr" rtl="0" fontAlgn="base">
        <a:spcBef>
          <a:spcPct val="0"/>
        </a:spcBef>
        <a:spcAft>
          <a:spcPct val="0"/>
        </a:spcAft>
        <a:defRPr sz="3600">
          <a:solidFill>
            <a:schemeClr val="hlink"/>
          </a:solidFill>
          <a:latin typeface="Verdana" pitchFamily="34" charset="0"/>
        </a:defRPr>
      </a:lvl8pPr>
      <a:lvl9pPr marL="1828800" algn="ctr" rtl="0" fontAlgn="base">
        <a:spcBef>
          <a:spcPct val="0"/>
        </a:spcBef>
        <a:spcAft>
          <a:spcPct val="0"/>
        </a:spcAft>
        <a:defRPr sz="3600">
          <a:solidFill>
            <a:schemeClr val="hlink"/>
          </a:solidFill>
          <a:latin typeface="Verdana" pitchFamily="34" charset="0"/>
        </a:defRPr>
      </a:lvl9pPr>
    </p:titleStyle>
    <p:bodyStyle>
      <a:lvl1pPr marL="342900" indent="-342900" algn="l" rtl="0" eaLnBrk="0" fontAlgn="base" hangingPunct="0">
        <a:spcBef>
          <a:spcPct val="20000"/>
        </a:spcBef>
        <a:spcAft>
          <a:spcPct val="0"/>
        </a:spcAft>
        <a:buClr>
          <a:schemeClr val="hlink"/>
        </a:buClr>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hlink"/>
        </a:buClr>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hlink"/>
        </a:buClr>
        <a:buChar char="•"/>
        <a:defRPr sz="22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hlink"/>
        </a:buClr>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nytimes.com/2015/09/21/business/a-huge-overnight-increase-in-a-drugs-price-raises-protests.html" TargetMode="External"/><Relationship Id="rId2" Type="http://schemas.openxmlformats.org/officeDocument/2006/relationships/hyperlink" Target="http://api.viglink.com/api/click?format=go&amp;jsonp=vglnk_144519032433810&amp;key=eacdd29e5a0e26c214a8a2686d1138ce&amp;libId=ifwszl4701010rtg000DAhad8rp7j&amp;loc=http://www.reuters.com/article/2015/09/22/us-health-pharmaceuticals-cancer-usa-idUSKCN0RM1EC20150922&amp;v=1&amp;exp=-100:CILITE:17&amp;type=CD&amp;out=http://www.reuters.com/finance/stocks/overview?symbol%3DNVS&amp;ref=http://www.google.com/url?sa%3Dt%26rct%3Dj%26q%3D%26esrc%3Ds%26source%3Dweb%26cd%3D1%26ved%3D0CCkQFjAAahUKEwipg6SdyczIAhVJOIgKHYSIDP8%26url%3Dhttp://www.reuters.com/article/2015/09/22/us-health-pharmaceuticals-cancer-usa-idUSKCN0RM1EC20150922%26usg%3DAFQjCNE-yzx4NOz6XN_Vfv2fqWmgATnOcg&amp;title=Exclusive:%20Americans%20overpaying%20hugely%20for%20cancer%20drugs%20-%20study%20|%20Reuters&amp;txt=%3cspan%3eNovartis%3c/span%3e" TargetMode="External"/><Relationship Id="rId1" Type="http://schemas.openxmlformats.org/officeDocument/2006/relationships/slideLayout" Target="../slideLayouts/slideLayout2.xml"/><Relationship Id="rId5" Type="http://schemas.openxmlformats.org/officeDocument/2006/relationships/hyperlink" Target="https://twitter.com/HillaryClinton/status/645974772275408896" TargetMode="External"/><Relationship Id="rId4" Type="http://schemas.openxmlformats.org/officeDocument/2006/relationships/hyperlink" Target="https://t.co/9Z0Aw7aI6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cnbc.com/2016/10/14/bernie-sanders-tweet-sends-shares-of-ariad-pharmaceuticals-down-11.html" TargetMode="External"/><Relationship Id="rId2" Type="http://schemas.openxmlformats.org/officeDocument/2006/relationships/hyperlink" Target="https://twitter.com/SenSanders/status/786969683698286596?ref_src=twsrc%5etfw"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www.ncbi.nlm.nih.gov/pubmed/?term=Cho%20MJ%5bAuthor%5d&amp;cauthor=true&amp;cauthor_uid=27365313" TargetMode="External"/><Relationship Id="rId13" Type="http://schemas.openxmlformats.org/officeDocument/2006/relationships/hyperlink" Target="https://www.ncbi.nlm.nih.gov/pubmed/?term=Milone%20MC%5bAuthor%5d&amp;cauthor=true&amp;cauthor_uid=27365313" TargetMode="External"/><Relationship Id="rId3" Type="http://schemas.openxmlformats.org/officeDocument/2006/relationships/hyperlink" Target="https://www.ncbi.nlm.nih.gov/pubmed/?term=Ellebrecht%20CT%5bAuthor%5d&amp;cauthor=true&amp;cauthor_uid=27365313" TargetMode="External"/><Relationship Id="rId7" Type="http://schemas.openxmlformats.org/officeDocument/2006/relationships/hyperlink" Target="https://www.ncbi.nlm.nih.gov/pubmed/?term=Mao%20X%5bAuthor%5d&amp;cauthor=true&amp;cauthor_uid=27365313" TargetMode="External"/><Relationship Id="rId12" Type="http://schemas.openxmlformats.org/officeDocument/2006/relationships/hyperlink" Target="https://www.ncbi.nlm.nih.gov/pubmed/?term=Cotsarelis%20G%5bAuthor%5d&amp;cauthor=true&amp;cauthor_uid=27365313" TargetMode="External"/><Relationship Id="rId2" Type="http://schemas.openxmlformats.org/officeDocument/2006/relationships/hyperlink" Target="https://www.ncbi.nlm.nih.gov/pubmed/27365313" TargetMode="External"/><Relationship Id="rId1" Type="http://schemas.openxmlformats.org/officeDocument/2006/relationships/slideLayout" Target="../slideLayouts/slideLayout2.xml"/><Relationship Id="rId6" Type="http://schemas.openxmlformats.org/officeDocument/2006/relationships/hyperlink" Target="https://www.ncbi.nlm.nih.gov/pubmed/?term=Choi%20EJ%5bAuthor%5d&amp;cauthor=true&amp;cauthor_uid=27365313" TargetMode="External"/><Relationship Id="rId11" Type="http://schemas.openxmlformats.org/officeDocument/2006/relationships/hyperlink" Target="https://www.ncbi.nlm.nih.gov/pubmed/?term=Seykora%20JT%5bAuthor%5d&amp;cauthor=true&amp;cauthor_uid=27365313" TargetMode="External"/><Relationship Id="rId5" Type="http://schemas.openxmlformats.org/officeDocument/2006/relationships/hyperlink" Target="https://www.ncbi.nlm.nih.gov/pubmed/?term=Nace%20A%5bAuthor%5d&amp;cauthor=true&amp;cauthor_uid=27365313" TargetMode="External"/><Relationship Id="rId10" Type="http://schemas.openxmlformats.org/officeDocument/2006/relationships/hyperlink" Target="https://www.ncbi.nlm.nih.gov/pubmed/?term=Lanzavecchia%20A%5bAuthor%5d&amp;cauthor=true&amp;cauthor_uid=27365313" TargetMode="External"/><Relationship Id="rId4" Type="http://schemas.openxmlformats.org/officeDocument/2006/relationships/hyperlink" Target="https://www.ncbi.nlm.nih.gov/pubmed/?term=Bhoj%20VG%5bAuthor%5d&amp;cauthor=true&amp;cauthor_uid=27365313" TargetMode="External"/><Relationship Id="rId9" Type="http://schemas.openxmlformats.org/officeDocument/2006/relationships/hyperlink" Target="https://www.ncbi.nlm.nih.gov/pubmed/?term=Di%20Zenzo%20G%5bAuthor%5d&amp;cauthor=true&amp;cauthor_uid=27365313" TargetMode="External"/><Relationship Id="rId14" Type="http://schemas.openxmlformats.org/officeDocument/2006/relationships/hyperlink" Target="https://www.ncbi.nlm.nih.gov/pubmed/?term=Payne%20AS%5bAuthor%5d&amp;cauthor=true&amp;cauthor_uid=2736531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r20.rs6.net/tn.jsp?f=001ETrfs2POjXf2gNWXtpTVbAQ_eVtd0qOkzo17MT7C5TwarBIBnwBUE7HcDOoIJ-5vEKLLt9TBTm7GaUpGs8wwfsanx8lpRn0ioyGV69wkBxLgeW8CLQIelS6q_ejffT8r5OL0waWoZbSfGmHUJuuMqkLzMrKEB7_eQC9Ns8kiIovc1Jret4P3W_AmGXOA8r8ASF23zlM-sdNArrwb_g7FsoQwxR8KvepTNfMsl9EjG4s=&amp;c=HnTmX8D1eTWpL07scyUqsfhi9x90tiXJtOxLfFTkG_qHdVJUKMlFPA==&amp;ch=DetKYx5-G_YzB2eXr3w6ck5qMyIZvTStLzwMNQKC5QF72AweeQKvB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healthaffairs.org/healthpolicybriefs/brief_pdfs/healthpolicybrief_82.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pearsonreport.com/"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hyperlink" Target="http://www.nationalacademies.org/hmd/Reports/2012/Best-Care-at-Lower-Cost-The-Path-to-Continuously-Learning-Health-Care-in-America.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438401"/>
            <a:ext cx="7924800" cy="1470025"/>
          </a:xfrm>
        </p:spPr>
        <p:txBody>
          <a:bodyPr/>
          <a:lstStyle/>
          <a:p>
            <a:pPr eaLnBrk="1" hangingPunct="1"/>
            <a:r>
              <a:rPr lang="en-US" altLang="en-US" sz="3600" dirty="0"/>
              <a:t>Brass Tacks: </a:t>
            </a:r>
            <a:br>
              <a:rPr lang="en-US" altLang="en-US" sz="3600" dirty="0"/>
            </a:br>
            <a:r>
              <a:rPr lang="en-US" altLang="en-US" sz="3600" dirty="0"/>
              <a:t>HCT and the Money Problem</a:t>
            </a:r>
          </a:p>
        </p:txBody>
      </p:sp>
      <p:sp>
        <p:nvSpPr>
          <p:cNvPr id="5123" name="Rectangle 3"/>
          <p:cNvSpPr>
            <a:spLocks noGrp="1" noChangeArrowheads="1"/>
          </p:cNvSpPr>
          <p:nvPr>
            <p:ph type="subTitle" idx="1"/>
          </p:nvPr>
        </p:nvSpPr>
        <p:spPr>
          <a:xfrm>
            <a:off x="7167154" y="5068390"/>
            <a:ext cx="3043646" cy="1180011"/>
          </a:xfrm>
        </p:spPr>
        <p:txBody>
          <a:bodyPr/>
          <a:lstStyle/>
          <a:p>
            <a:pPr eaLnBrk="1" hangingPunct="1"/>
            <a:r>
              <a:rPr lang="en-US" altLang="en-US" sz="1400" dirty="0"/>
              <a:t>R. Maziarz</a:t>
            </a:r>
          </a:p>
          <a:p>
            <a:pPr eaLnBrk="1" hangingPunct="1"/>
            <a:r>
              <a:rPr lang="en-US" altLang="en-US" sz="1400" dirty="0"/>
              <a:t>AGFBT Meeting</a:t>
            </a:r>
          </a:p>
          <a:p>
            <a:pPr eaLnBrk="1" hangingPunct="1"/>
            <a:r>
              <a:rPr lang="en-US" altLang="en-US" sz="1400" dirty="0"/>
              <a:t>10/20/2016</a:t>
            </a:r>
          </a:p>
        </p:txBody>
      </p:sp>
    </p:spTree>
    <p:extLst>
      <p:ext uri="{BB962C8B-B14F-4D97-AF65-F5344CB8AC3E}">
        <p14:creationId xmlns:p14="http://schemas.microsoft.com/office/powerpoint/2010/main" val="236426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Needs Analysis</a:t>
            </a:r>
          </a:p>
        </p:txBody>
      </p:sp>
      <p:sp>
        <p:nvSpPr>
          <p:cNvPr id="12291" name="Content Placeholder 2"/>
          <p:cNvSpPr>
            <a:spLocks noGrp="1"/>
          </p:cNvSpPr>
          <p:nvPr>
            <p:ph idx="1"/>
          </p:nvPr>
        </p:nvSpPr>
        <p:spPr/>
        <p:txBody>
          <a:bodyPr/>
          <a:lstStyle/>
          <a:p>
            <a:r>
              <a:rPr lang="en-US" dirty="0" smtClean="0"/>
              <a:t>By applying the optimal transplant rate to the U.S. population, the need for allogeneic (related and unrelated) transplant is </a:t>
            </a:r>
            <a:r>
              <a:rPr lang="en-US" b="1" dirty="0" smtClean="0"/>
              <a:t>18,000 per year</a:t>
            </a:r>
            <a:r>
              <a:rPr lang="en-US" dirty="0" smtClean="0"/>
              <a:t>.</a:t>
            </a:r>
          </a:p>
          <a:p>
            <a:r>
              <a:rPr lang="en-US" dirty="0" smtClean="0"/>
              <a:t>Related – 5,500 per year</a:t>
            </a:r>
          </a:p>
          <a:p>
            <a:r>
              <a:rPr lang="en-US" dirty="0" smtClean="0"/>
              <a:t>Unrelated – 12,500 per year</a:t>
            </a:r>
          </a:p>
          <a:p>
            <a:pPr lvl="2"/>
            <a:r>
              <a:rPr lang="en-US" dirty="0" smtClean="0"/>
              <a:t>2011 = ~5,000 per year</a:t>
            </a:r>
          </a:p>
          <a:p>
            <a:pPr lvl="2"/>
            <a:r>
              <a:rPr lang="en-US" dirty="0" smtClean="0"/>
              <a:t>2005 = ~2,500 per year</a:t>
            </a:r>
          </a:p>
        </p:txBody>
      </p:sp>
      <p:sp>
        <p:nvSpPr>
          <p:cNvPr id="5" name="Slide Number Placeholder 4"/>
          <p:cNvSpPr>
            <a:spLocks noGrp="1"/>
          </p:cNvSpPr>
          <p:nvPr>
            <p:ph type="sldNum" sz="quarter" idx="4294967295"/>
          </p:nvPr>
        </p:nvSpPr>
        <p:spPr>
          <a:xfrm>
            <a:off x="9753600" y="6477000"/>
            <a:ext cx="914400" cy="381000"/>
          </a:xfrm>
          <a:prstGeom prst="rect">
            <a:avLst/>
          </a:prstGeom>
        </p:spPr>
        <p:txBody>
          <a:bodyPr/>
          <a:lstStyle/>
          <a:p>
            <a:pPr>
              <a:defRPr/>
            </a:pPr>
            <a:fld id="{EEDF1504-EA73-4A05-A344-8FA89AFF0913}" type="slidenum">
              <a:rPr lang="en-US" smtClean="0">
                <a:solidFill>
                  <a:srgbClr val="FFFFFF"/>
                </a:solidFill>
                <a:latin typeface="Calibri"/>
              </a:rPr>
              <a:pPr>
                <a:defRPr/>
              </a:pPr>
              <a:t>10</a:t>
            </a:fld>
            <a:endParaRPr lang="en-US" dirty="0">
              <a:solidFill>
                <a:srgbClr val="FFFFFF"/>
              </a:solidFill>
              <a:latin typeface="Calibri"/>
            </a:endParaRPr>
          </a:p>
        </p:txBody>
      </p:sp>
      <p:sp>
        <p:nvSpPr>
          <p:cNvPr id="6" name="Footer Placeholder 3"/>
          <p:cNvSpPr txBox="1">
            <a:spLocks/>
          </p:cNvSpPr>
          <p:nvPr/>
        </p:nvSpPr>
        <p:spPr>
          <a:xfrm>
            <a:off x="1524000" y="6448096"/>
            <a:ext cx="8008884" cy="220718"/>
          </a:xfrm>
          <a:prstGeom prst="rect">
            <a:avLst/>
          </a:prstGeom>
          <a:noFill/>
        </p:spPr>
        <p:txBody>
          <a:bodyPr/>
          <a:lstStyle/>
          <a:p>
            <a:pPr>
              <a:defRPr/>
            </a:pPr>
            <a:r>
              <a:rPr lang="en-US" sz="1400" b="1" dirty="0">
                <a:solidFill>
                  <a:prstClr val="black"/>
                </a:solidFill>
                <a:cs typeface="Arial" pitchFamily="34" charset="0"/>
              </a:rPr>
              <a:t>The NATIONAL MARROW DONOR PROGRAM</a:t>
            </a:r>
            <a:r>
              <a:rPr lang="en-US" sz="1400" b="1" baseline="30000" dirty="0">
                <a:solidFill>
                  <a:prstClr val="black"/>
                </a:solidFill>
                <a:cs typeface="Arial" pitchFamily="34" charset="0"/>
              </a:rPr>
              <a:t>®</a:t>
            </a:r>
            <a:r>
              <a:rPr lang="en-US" sz="1400" b="1" dirty="0">
                <a:solidFill>
                  <a:prstClr val="black"/>
                </a:solidFill>
                <a:cs typeface="Arial" pitchFamily="34" charset="0"/>
              </a:rPr>
              <a:t> operates the Be The Match Registry</a:t>
            </a:r>
            <a:r>
              <a:rPr lang="en-US" sz="1400" b="1" baseline="30000" dirty="0">
                <a:solidFill>
                  <a:prstClr val="black"/>
                </a:solidFill>
                <a:cs typeface="Arial" pitchFamily="34" charset="0"/>
              </a:rPr>
              <a:t>®</a:t>
            </a:r>
            <a:r>
              <a:rPr lang="en-US" sz="1400" b="1" dirty="0">
                <a:solidFill>
                  <a:prstClr val="black"/>
                </a:solidFill>
                <a:cs typeface="Arial" pitchFamily="34" charset="0"/>
              </a:rPr>
              <a:t>.</a:t>
            </a:r>
          </a:p>
        </p:txBody>
      </p:sp>
    </p:spTree>
    <p:custDataLst>
      <p:tags r:id="rId1"/>
    </p:custDataLst>
    <p:extLst>
      <p:ext uri="{BB962C8B-B14F-4D97-AF65-F5344CB8AC3E}">
        <p14:creationId xmlns:p14="http://schemas.microsoft.com/office/powerpoint/2010/main" val="3016698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BAD</a:t>
            </a:r>
            <a:br>
              <a:rPr lang="en-US" dirty="0" smtClean="0"/>
            </a:br>
            <a:r>
              <a:rPr lang="en-US" dirty="0" smtClean="0"/>
              <a:t>How do others view what we do?</a:t>
            </a:r>
            <a:endParaRPr lang="en-US" dirty="0"/>
          </a:p>
        </p:txBody>
      </p:sp>
    </p:spTree>
    <p:extLst>
      <p:ext uri="{BB962C8B-B14F-4D97-AF65-F5344CB8AC3E}">
        <p14:creationId xmlns:p14="http://schemas.microsoft.com/office/powerpoint/2010/main" val="24534831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76200"/>
            <a:ext cx="8229600" cy="1143000"/>
          </a:xfrm>
        </p:spPr>
        <p:txBody>
          <a:bodyPr/>
          <a:lstStyle/>
          <a:p>
            <a:pPr eaLnBrk="1" hangingPunct="1"/>
            <a:r>
              <a:rPr lang="en-US" dirty="0"/>
              <a:t>The ACA has had minimal impact on </a:t>
            </a:r>
            <a:br>
              <a:rPr lang="en-US" dirty="0"/>
            </a:br>
            <a:r>
              <a:rPr lang="en-US" dirty="0"/>
              <a:t>employer health costs</a:t>
            </a:r>
          </a:p>
        </p:txBody>
      </p:sp>
      <p:sp>
        <p:nvSpPr>
          <p:cNvPr id="15363" name="Content Placeholder 2"/>
          <p:cNvSpPr>
            <a:spLocks noGrp="1"/>
          </p:cNvSpPr>
          <p:nvPr>
            <p:ph idx="1"/>
          </p:nvPr>
        </p:nvSpPr>
        <p:spPr>
          <a:xfrm>
            <a:off x="1560786" y="1676400"/>
            <a:ext cx="8878614" cy="5029200"/>
          </a:xfrm>
        </p:spPr>
        <p:txBody>
          <a:bodyPr>
            <a:normAutofit/>
          </a:bodyPr>
          <a:lstStyle/>
          <a:p>
            <a:pPr marL="1250442" lvl="2" indent="-457200" eaLnBrk="1" fontAlgn="auto" hangingPunct="1">
              <a:spcAft>
                <a:spcPts val="0"/>
              </a:spcAft>
              <a:buClr>
                <a:srgbClr val="0F6FC6"/>
              </a:buClr>
              <a:buSzPct val="85000"/>
              <a:buFont typeface="Arial" panose="020B0604020202020204" pitchFamily="34" charset="0"/>
              <a:buChar char="•"/>
            </a:pPr>
            <a:endParaRPr lang="en-US" sz="2800" kern="1200" dirty="0">
              <a:solidFill>
                <a:prstClr val="black"/>
              </a:solidFill>
              <a:latin typeface="Constanti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26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52400"/>
            <a:ext cx="8229600" cy="1143000"/>
          </a:xfrm>
        </p:spPr>
        <p:txBody>
          <a:bodyPr/>
          <a:lstStyle/>
          <a:p>
            <a:pPr eaLnBrk="1" hangingPunct="1"/>
            <a:r>
              <a:rPr lang="en-US" dirty="0"/>
              <a:t>Factors that will </a:t>
            </a:r>
            <a:r>
              <a:rPr lang="en-US" u="sng" dirty="0"/>
              <a:t>decrease</a:t>
            </a:r>
            <a:r>
              <a:rPr lang="en-US" dirty="0"/>
              <a:t> employer </a:t>
            </a:r>
            <a:br>
              <a:rPr lang="en-US" dirty="0"/>
            </a:br>
            <a:r>
              <a:rPr lang="en-US" dirty="0"/>
              <a:t>healthcare spending</a:t>
            </a:r>
          </a:p>
        </p:txBody>
      </p:sp>
      <p:sp>
        <p:nvSpPr>
          <p:cNvPr id="15363" name="Content Placeholder 2"/>
          <p:cNvSpPr>
            <a:spLocks noGrp="1"/>
          </p:cNvSpPr>
          <p:nvPr>
            <p:ph idx="1"/>
          </p:nvPr>
        </p:nvSpPr>
        <p:spPr>
          <a:xfrm>
            <a:off x="1560786" y="1676400"/>
            <a:ext cx="88786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28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52400"/>
            <a:ext cx="8229600" cy="685800"/>
          </a:xfrm>
        </p:spPr>
        <p:txBody>
          <a:bodyPr/>
          <a:lstStyle/>
          <a:p>
            <a:pPr eaLnBrk="1" hangingPunct="1"/>
            <a:r>
              <a:rPr lang="en-US" dirty="0"/>
              <a:t>Life expectancy at birth – by birth year</a:t>
            </a:r>
          </a:p>
        </p:txBody>
      </p:sp>
      <p:sp>
        <p:nvSpPr>
          <p:cNvPr id="15363" name="Content Placeholder 2"/>
          <p:cNvSpPr>
            <a:spLocks noGrp="1"/>
          </p:cNvSpPr>
          <p:nvPr>
            <p:ph idx="1"/>
          </p:nvPr>
        </p:nvSpPr>
        <p:spPr>
          <a:xfrm>
            <a:off x="1560786" y="1676400"/>
            <a:ext cx="88786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1"/>
            <a:ext cx="9144000" cy="59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46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1201"/>
            <a:ext cx="9144000" cy="1955799"/>
          </a:xfrm>
        </p:spPr>
        <p:txBody>
          <a:bodyPr>
            <a:normAutofit fontScale="90000"/>
          </a:bodyPr>
          <a:lstStyle/>
          <a:p>
            <a:r>
              <a:rPr lang="en-US" dirty="0" smtClean="0"/>
              <a:t>Costs of Cancer Care </a:t>
            </a:r>
            <a:br>
              <a:rPr lang="en-US" dirty="0" smtClean="0"/>
            </a:br>
            <a:r>
              <a:rPr lang="en-US" dirty="0" smtClean="0"/>
              <a:t/>
            </a:r>
            <a:br>
              <a:rPr lang="en-US" dirty="0" smtClean="0"/>
            </a:br>
            <a:r>
              <a:rPr lang="en-US" dirty="0" smtClean="0"/>
              <a:t>U. S. National cancer care expenditures were an estimated $124.6 billion in 2010</a:t>
            </a:r>
            <a:br>
              <a:rPr lang="en-US" dirty="0" smtClean="0"/>
            </a:br>
            <a:r>
              <a:rPr lang="en-US" dirty="0" smtClean="0"/>
              <a:t/>
            </a:r>
            <a:br>
              <a:rPr lang="en-US" dirty="0" smtClean="0"/>
            </a:br>
            <a:r>
              <a:rPr lang="en-US" dirty="0" smtClean="0"/>
              <a:t>Underestimate of total impact which may approach $350 billion</a:t>
            </a:r>
            <a:endParaRPr lang="en-US" dirty="0"/>
          </a:p>
        </p:txBody>
      </p:sp>
    </p:spTree>
    <p:extLst>
      <p:ext uri="{BB962C8B-B14F-4D97-AF65-F5344CB8AC3E}">
        <p14:creationId xmlns:p14="http://schemas.microsoft.com/office/powerpoint/2010/main" val="16676643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gressreport.cancer.gov/graphs-jpeg/lco1.jpg"/>
          <p:cNvPicPr>
            <a:picLocks noChangeAspect="1" noChangeArrowheads="1"/>
          </p:cNvPicPr>
          <p:nvPr/>
        </p:nvPicPr>
        <p:blipFill>
          <a:blip r:embed="rId2" cstate="print"/>
          <a:srcRect/>
          <a:stretch>
            <a:fillRect/>
          </a:stretch>
        </p:blipFill>
        <p:spPr bwMode="auto">
          <a:xfrm>
            <a:off x="2971800" y="228601"/>
            <a:ext cx="6705600" cy="6377223"/>
          </a:xfrm>
          <a:prstGeom prst="rect">
            <a:avLst/>
          </a:prstGeom>
          <a:noFill/>
        </p:spPr>
      </p:pic>
    </p:spTree>
    <p:extLst>
      <p:ext uri="{BB962C8B-B14F-4D97-AF65-F5344CB8AC3E}">
        <p14:creationId xmlns:p14="http://schemas.microsoft.com/office/powerpoint/2010/main" val="7985743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304800"/>
            <a:ext cx="8229600" cy="1143000"/>
          </a:xfrm>
        </p:spPr>
        <p:txBody>
          <a:bodyPr/>
          <a:lstStyle/>
          <a:p>
            <a:pPr eaLnBrk="1" hangingPunct="1"/>
            <a:r>
              <a:rPr lang="en-US" dirty="0"/>
              <a:t>Factors that will </a:t>
            </a:r>
            <a:r>
              <a:rPr lang="en-US" u="sng" dirty="0"/>
              <a:t>i</a:t>
            </a:r>
            <a:r>
              <a:rPr lang="en-US" u="sng" dirty="0"/>
              <a:t>ncrease</a:t>
            </a:r>
            <a:r>
              <a:rPr lang="en-US" dirty="0"/>
              <a:t> healthcare </a:t>
            </a:r>
            <a:br>
              <a:rPr lang="en-US" dirty="0"/>
            </a:br>
            <a:r>
              <a:rPr lang="en-US" dirty="0"/>
              <a:t>spending</a:t>
            </a:r>
          </a:p>
        </p:txBody>
      </p:sp>
      <p:sp>
        <p:nvSpPr>
          <p:cNvPr id="15363" name="Content Placeholder 2"/>
          <p:cNvSpPr>
            <a:spLocks noGrp="1"/>
          </p:cNvSpPr>
          <p:nvPr>
            <p:ph idx="1"/>
          </p:nvPr>
        </p:nvSpPr>
        <p:spPr>
          <a:xfrm>
            <a:off x="1560786" y="1676400"/>
            <a:ext cx="88786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b="1" kern="1200" dirty="0" smtClean="0">
                <a:solidFill>
                  <a:prstClr val="black"/>
                </a:solidFill>
                <a:latin typeface="Microsoft New Tai Lue" pitchFamily="34" charset="0"/>
                <a:cs typeface="Microsoft New Tai Lue" pitchFamily="34" charset="0"/>
              </a:rPr>
              <a:t>Specialty drugs </a:t>
            </a:r>
            <a:r>
              <a:rPr lang="en-US" kern="1200" dirty="0" smtClean="0">
                <a:solidFill>
                  <a:prstClr val="black"/>
                </a:solidFill>
                <a:latin typeface="Microsoft New Tai Lue" pitchFamily="34" charset="0"/>
                <a:cs typeface="Microsoft New Tai Lue" pitchFamily="34" charset="0"/>
              </a:rPr>
              <a:t>(e.g. biologics, </a:t>
            </a:r>
            <a:r>
              <a:rPr lang="en-US" kern="1200" dirty="0" err="1" smtClean="0">
                <a:solidFill>
                  <a:prstClr val="black"/>
                </a:solidFill>
                <a:latin typeface="Microsoft New Tai Lue" pitchFamily="34" charset="0"/>
                <a:cs typeface="Microsoft New Tai Lue" pitchFamily="34" charset="0"/>
              </a:rPr>
              <a:t>MAb’s</a:t>
            </a:r>
            <a:r>
              <a:rPr lang="en-US" kern="1200" dirty="0" smtClean="0">
                <a:solidFill>
                  <a:prstClr val="black"/>
                </a:solidFill>
                <a:latin typeface="Microsoft New Tai Lue" pitchFamily="34" charset="0"/>
                <a:cs typeface="Microsoft New Tai Lue" pitchFamily="34" charset="0"/>
              </a:rPr>
              <a:t>, etc.)</a:t>
            </a:r>
          </a:p>
          <a:p>
            <a:pPr marL="850392" lvl="1" indent="-457200" eaLnBrk="1" fontAlgn="auto" hangingPunct="1">
              <a:spcAft>
                <a:spcPts val="0"/>
              </a:spcAft>
              <a:buClr>
                <a:srgbClr val="0F6FC6"/>
              </a:buClr>
              <a:buSzPct val="85000"/>
              <a:buFont typeface="Arial" panose="020B0604020202020204" pitchFamily="34" charset="0"/>
              <a:buChar char="•"/>
            </a:pPr>
            <a:endParaRPr lang="en-US" sz="2600" b="1" kern="1200" dirty="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316480"/>
            <a:ext cx="5410200" cy="3962400"/>
          </a:xfrm>
          <a:prstGeom prst="rect">
            <a:avLst/>
          </a:prstGeom>
        </p:spPr>
      </p:pic>
    </p:spTree>
    <p:extLst>
      <p:ext uri="{BB962C8B-B14F-4D97-AF65-F5344CB8AC3E}">
        <p14:creationId xmlns:p14="http://schemas.microsoft.com/office/powerpoint/2010/main" val="172739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2360612" y="1217628"/>
            <a:ext cx="7532688" cy="4199551"/>
          </a:xfrm>
          <a:prstGeom prst="rect">
            <a:avLst/>
          </a:prstGeom>
          <a:solidFill>
            <a:schemeClr val="bg1"/>
          </a:solidFill>
          <a:ln w="28575">
            <a:solidFill>
              <a:schemeClr val="tx2"/>
            </a:solidFill>
            <a:miter lim="800000"/>
            <a:headEnd/>
            <a:tailEnd/>
          </a:ln>
        </p:spPr>
        <p:txBody>
          <a:bodyPr wrap="none" anchor="ctr"/>
          <a:lstStyle/>
          <a:p>
            <a:endParaRPr lang="en-US" dirty="0">
              <a:solidFill>
                <a:srgbClr val="000000"/>
              </a:solidFill>
              <a:latin typeface="Times" pitchFamily="18" charset="0"/>
            </a:endParaRPr>
          </a:p>
        </p:txBody>
      </p:sp>
      <p:sp>
        <p:nvSpPr>
          <p:cNvPr id="24580" name="Rectangle 38"/>
          <p:cNvSpPr>
            <a:spLocks noChangeArrowheads="1"/>
          </p:cNvSpPr>
          <p:nvPr/>
        </p:nvSpPr>
        <p:spPr bwMode="auto">
          <a:xfrm>
            <a:off x="8816975" y="6308726"/>
            <a:ext cx="560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dirty="0">
              <a:solidFill>
                <a:srgbClr val="3333CC"/>
              </a:solidFill>
              <a:latin typeface="Helvetica" pitchFamily="34" charset="0"/>
            </a:endParaRPr>
          </a:p>
        </p:txBody>
      </p:sp>
      <p:grpSp>
        <p:nvGrpSpPr>
          <p:cNvPr id="3" name="Group 2"/>
          <p:cNvGrpSpPr/>
          <p:nvPr/>
        </p:nvGrpSpPr>
        <p:grpSpPr>
          <a:xfrm>
            <a:off x="2297930" y="1543750"/>
            <a:ext cx="8217670" cy="4519000"/>
            <a:chOff x="793750" y="2209800"/>
            <a:chExt cx="8078788" cy="4089400"/>
          </a:xfrm>
        </p:grpSpPr>
        <p:pic>
          <p:nvPicPr>
            <p:cNvPr id="24582" name="Chart 44"/>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50" y="2216150"/>
              <a:ext cx="7548563" cy="4083050"/>
            </a:xfrm>
            <a:prstGeom prst="rect">
              <a:avLst/>
            </a:prstGeom>
            <a:gradFill rotWithShape="0">
              <a:gsLst>
                <a:gs pos="0">
                  <a:srgbClr val="FFFFFF">
                    <a:alpha val="0"/>
                  </a:srgbClr>
                </a:gs>
                <a:gs pos="100000">
                  <a:srgbClr val="99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3" name="Oval 37"/>
            <p:cNvSpPr>
              <a:spLocks noChangeArrowheads="1"/>
            </p:cNvSpPr>
            <p:nvPr/>
          </p:nvSpPr>
          <p:spPr bwMode="auto">
            <a:xfrm>
              <a:off x="1855788" y="5514975"/>
              <a:ext cx="315912" cy="174625"/>
            </a:xfrm>
            <a:prstGeom prst="ellipse">
              <a:avLst/>
            </a:prstGeom>
            <a:solidFill>
              <a:schemeClr val="accent1"/>
            </a:solidFill>
            <a:ln w="9525" algn="ctr">
              <a:solidFill>
                <a:schemeClr val="tx1"/>
              </a:solidFill>
              <a:miter lim="800000"/>
              <a:headEnd/>
              <a:tailEnd/>
            </a:ln>
          </p:spPr>
          <p:txBody>
            <a:bodyPr wrap="none"/>
            <a:lstStyle/>
            <a:p>
              <a:endParaRPr lang="en-US" dirty="0">
                <a:solidFill>
                  <a:srgbClr val="000000"/>
                </a:solidFill>
                <a:latin typeface="Helvetica" pitchFamily="34" charset="0"/>
              </a:endParaRPr>
            </a:p>
          </p:txBody>
        </p:sp>
        <p:sp>
          <p:nvSpPr>
            <p:cNvPr id="23560" name="Rectangle 7"/>
            <p:cNvSpPr>
              <a:spLocks noChangeArrowheads="1"/>
            </p:cNvSpPr>
            <p:nvPr/>
          </p:nvSpPr>
          <p:spPr bwMode="auto">
            <a:xfrm>
              <a:off x="7853363" y="3868738"/>
              <a:ext cx="1019175" cy="473480"/>
            </a:xfrm>
            <a:prstGeom prst="rect">
              <a:avLst/>
            </a:prstGeom>
            <a:solidFill>
              <a:srgbClr val="FFFFFF"/>
            </a:solidFill>
            <a:ln w="3175">
              <a:solidFill>
                <a:srgbClr val="000000"/>
              </a:solidFill>
              <a:miter lim="800000"/>
              <a:headEnd/>
              <a:tailEnd/>
            </a:ln>
            <a:effectLst>
              <a:outerShdw dist="38100" dir="2700000" algn="tl" rotWithShape="0">
                <a:srgbClr val="808080">
                  <a:alpha val="39998"/>
                </a:srgbClr>
              </a:outerShdw>
            </a:effectLst>
          </p:spPr>
          <p:txBody>
            <a:bodyPr>
              <a:spAutoFit/>
            </a:bodyPr>
            <a:lstStyle/>
            <a:p>
              <a:pPr algn="ctr">
                <a:defRPr/>
              </a:pPr>
              <a:r>
                <a:rPr lang="en-US" sz="1400" b="1" dirty="0">
                  <a:solidFill>
                    <a:srgbClr val="000000"/>
                  </a:solidFill>
                  <a:latin typeface="Calibri"/>
                </a:rPr>
                <a:t>Cancer Medical </a:t>
              </a:r>
            </a:p>
          </p:txBody>
        </p:sp>
        <p:sp>
          <p:nvSpPr>
            <p:cNvPr id="9" name="Rectangle 8"/>
            <p:cNvSpPr>
              <a:spLocks noChangeArrowheads="1"/>
            </p:cNvSpPr>
            <p:nvPr/>
          </p:nvSpPr>
          <p:spPr bwMode="auto">
            <a:xfrm>
              <a:off x="6096000" y="2474913"/>
              <a:ext cx="1835150" cy="278518"/>
            </a:xfrm>
            <a:prstGeom prst="rect">
              <a:avLst/>
            </a:prstGeom>
            <a:solidFill>
              <a:srgbClr val="FFFFFF"/>
            </a:solidFill>
            <a:ln w="3175">
              <a:solidFill>
                <a:srgbClr val="000000"/>
              </a:solidFill>
              <a:miter lim="800000"/>
              <a:headEnd/>
              <a:tailEnd/>
            </a:ln>
            <a:effectLst>
              <a:outerShdw dist="38100" dir="2700000" algn="tl" rotWithShape="0">
                <a:srgbClr val="808080">
                  <a:alpha val="39999"/>
                </a:srgbClr>
              </a:outerShdw>
            </a:effectLst>
          </p:spPr>
          <p:txBody>
            <a:bodyPr>
              <a:spAutoFit/>
            </a:bodyPr>
            <a:lstStyle/>
            <a:p>
              <a:pPr algn="ctr">
                <a:defRPr/>
              </a:pPr>
              <a:r>
                <a:rPr lang="en-US" sz="1400" b="1" kern="0" dirty="0">
                  <a:solidFill>
                    <a:sysClr val="windowText" lastClr="000000"/>
                  </a:solidFill>
                  <a:latin typeface="Calibri"/>
                  <a:ea typeface="ＭＳ Ｐゴシック" pitchFamily="33" charset="-128"/>
                </a:rPr>
                <a:t>Cancer Drugs</a:t>
              </a:r>
            </a:p>
          </p:txBody>
        </p:sp>
        <p:sp>
          <p:nvSpPr>
            <p:cNvPr id="10" name="Rectangle 9"/>
            <p:cNvSpPr>
              <a:spLocks noChangeArrowheads="1"/>
            </p:cNvSpPr>
            <p:nvPr/>
          </p:nvSpPr>
          <p:spPr bwMode="auto">
            <a:xfrm>
              <a:off x="6972300" y="4714875"/>
              <a:ext cx="1354138" cy="278518"/>
            </a:xfrm>
            <a:prstGeom prst="rect">
              <a:avLst/>
            </a:prstGeom>
            <a:solidFill>
              <a:srgbClr val="FFFFFF"/>
            </a:solidFill>
            <a:ln w="3175">
              <a:solidFill>
                <a:srgbClr val="000000"/>
              </a:solidFill>
              <a:miter lim="800000"/>
              <a:headEnd/>
              <a:tailEnd/>
            </a:ln>
            <a:effectLst>
              <a:outerShdw dist="38100" dir="2700000" algn="tl" rotWithShape="0">
                <a:srgbClr val="808080">
                  <a:alpha val="39999"/>
                </a:srgbClr>
              </a:outerShdw>
            </a:effectLst>
          </p:spPr>
          <p:txBody>
            <a:bodyPr>
              <a:spAutoFit/>
            </a:bodyPr>
            <a:lstStyle/>
            <a:p>
              <a:pPr algn="ctr">
                <a:defRPr/>
              </a:pPr>
              <a:r>
                <a:rPr lang="en-US" sz="1400" b="1" kern="0" dirty="0">
                  <a:solidFill>
                    <a:sysClr val="windowText" lastClr="000000"/>
                  </a:solidFill>
                  <a:latin typeface="Calibri"/>
                  <a:ea typeface="ＭＳ Ｐゴシック" pitchFamily="33" charset="-128"/>
                </a:rPr>
                <a:t>Healthcare</a:t>
              </a:r>
            </a:p>
          </p:txBody>
        </p:sp>
        <p:sp>
          <p:nvSpPr>
            <p:cNvPr id="11" name="Rectangle 10"/>
            <p:cNvSpPr>
              <a:spLocks noChangeArrowheads="1"/>
            </p:cNvSpPr>
            <p:nvPr/>
          </p:nvSpPr>
          <p:spPr bwMode="auto">
            <a:xfrm>
              <a:off x="6926263" y="5514975"/>
              <a:ext cx="1379537" cy="278518"/>
            </a:xfrm>
            <a:prstGeom prst="rect">
              <a:avLst/>
            </a:prstGeom>
            <a:solidFill>
              <a:srgbClr val="FFFFFF"/>
            </a:solidFill>
            <a:ln w="3175">
              <a:solidFill>
                <a:srgbClr val="000000"/>
              </a:solidFill>
              <a:miter lim="800000"/>
              <a:headEnd/>
              <a:tailEnd/>
            </a:ln>
            <a:effectLst>
              <a:outerShdw dist="38100" dir="2700000" algn="tl" rotWithShape="0">
                <a:srgbClr val="808080">
                  <a:alpha val="39999"/>
                </a:srgbClr>
              </a:outerShdw>
            </a:effectLst>
          </p:spPr>
          <p:txBody>
            <a:bodyPr>
              <a:spAutoFit/>
            </a:bodyPr>
            <a:lstStyle/>
            <a:p>
              <a:pPr algn="ctr">
                <a:defRPr/>
              </a:pPr>
              <a:r>
                <a:rPr lang="en-US" sz="1400" b="1" kern="0" dirty="0">
                  <a:solidFill>
                    <a:sysClr val="windowText" lastClr="000000"/>
                  </a:solidFill>
                  <a:latin typeface="Calibri"/>
                  <a:ea typeface="ＭＳ Ｐゴシック" pitchFamily="33" charset="-128"/>
                </a:rPr>
                <a:t>US GDP </a:t>
              </a:r>
            </a:p>
          </p:txBody>
        </p:sp>
        <p:pic>
          <p:nvPicPr>
            <p:cNvPr id="24588" name="Picture 39"/>
            <p:cNvPicPr>
              <a:picLocks noChangeAspect="1" noChangeArrowheads="1"/>
            </p:cNvPicPr>
            <p:nvPr/>
          </p:nvPicPr>
          <p:blipFill>
            <a:blip r:embed="rId4" cstate="email">
              <a:lum bright="-20000" contrast="56000"/>
              <a:extLst>
                <a:ext uri="{28A0092B-C50C-407E-A947-70E740481C1C}">
                  <a14:useLocalDpi xmlns:a14="http://schemas.microsoft.com/office/drawing/2010/main" val="0"/>
                </a:ext>
              </a:extLst>
            </a:blip>
            <a:srcRect/>
            <a:stretch>
              <a:fillRect/>
            </a:stretch>
          </p:blipFill>
          <p:spPr bwMode="auto">
            <a:xfrm>
              <a:off x="1822450" y="5487988"/>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38"/>
            <p:cNvSpPr>
              <a:spLocks noChangeArrowheads="1"/>
            </p:cNvSpPr>
            <p:nvPr/>
          </p:nvSpPr>
          <p:spPr bwMode="auto">
            <a:xfrm>
              <a:off x="7780021" y="3543300"/>
              <a:ext cx="181608" cy="2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500" b="1" dirty="0">
                <a:solidFill>
                  <a:srgbClr val="FFFFFF"/>
                </a:solidFill>
                <a:latin typeface="Calibri"/>
              </a:endParaRPr>
            </a:p>
          </p:txBody>
        </p:sp>
        <p:sp>
          <p:nvSpPr>
            <p:cNvPr id="24590" name="Rectangle 10"/>
            <p:cNvSpPr>
              <a:spLocks noChangeArrowheads="1"/>
            </p:cNvSpPr>
            <p:nvPr/>
          </p:nvSpPr>
          <p:spPr bwMode="auto">
            <a:xfrm>
              <a:off x="7931627" y="2489200"/>
              <a:ext cx="181609" cy="2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500" b="1" dirty="0">
                <a:solidFill>
                  <a:srgbClr val="FFFFFF"/>
                </a:solidFill>
                <a:latin typeface="Calibri"/>
              </a:endParaRPr>
            </a:p>
          </p:txBody>
        </p:sp>
        <p:sp>
          <p:nvSpPr>
            <p:cNvPr id="2" name="5-Point Star 1"/>
            <p:cNvSpPr/>
            <p:nvPr/>
          </p:nvSpPr>
          <p:spPr>
            <a:xfrm>
              <a:off x="5715000" y="2209800"/>
              <a:ext cx="381000" cy="4191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20" name="5-Point Star 19"/>
            <p:cNvSpPr/>
            <p:nvPr/>
          </p:nvSpPr>
          <p:spPr>
            <a:xfrm>
              <a:off x="7945438" y="3284538"/>
              <a:ext cx="381000" cy="4191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grpSp>
      <p:sp>
        <p:nvSpPr>
          <p:cNvPr id="24595" name="TextBox 2"/>
          <p:cNvSpPr txBox="1">
            <a:spLocks noChangeArrowheads="1"/>
          </p:cNvSpPr>
          <p:nvPr/>
        </p:nvSpPr>
        <p:spPr bwMode="auto">
          <a:xfrm>
            <a:off x="1546609" y="6310475"/>
            <a:ext cx="5562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srgbClr val="000000"/>
                </a:solidFill>
                <a:ea typeface="ＭＳ Ｐゴシック" pitchFamily="34" charset="-128"/>
              </a:rPr>
              <a:t>Source:  Blue Cross Blue Shield Association</a:t>
            </a:r>
          </a:p>
        </p:txBody>
      </p:sp>
      <p:sp>
        <p:nvSpPr>
          <p:cNvPr id="21" name="Title 1"/>
          <p:cNvSpPr>
            <a:spLocks noGrp="1"/>
          </p:cNvSpPr>
          <p:nvPr>
            <p:ph type="title"/>
          </p:nvPr>
        </p:nvSpPr>
        <p:spPr>
          <a:xfrm>
            <a:off x="1790701" y="120251"/>
            <a:ext cx="8493125" cy="919163"/>
          </a:xfrm>
        </p:spPr>
        <p:txBody>
          <a:bodyPr>
            <a:noAutofit/>
          </a:bodyPr>
          <a:lstStyle/>
          <a:p>
            <a:r>
              <a:rPr lang="en-US" sz="2000" dirty="0">
                <a:ea typeface="ＭＳ Ｐゴシック" pitchFamily="34" charset="-128"/>
              </a:rPr>
              <a:t>Cancer </a:t>
            </a:r>
            <a:r>
              <a:rPr lang="en-US" sz="2000" dirty="0">
                <a:ea typeface="ＭＳ Ｐゴシック" pitchFamily="34" charset="-128"/>
              </a:rPr>
              <a:t>c</a:t>
            </a:r>
            <a:r>
              <a:rPr lang="en-US" sz="2000" dirty="0">
                <a:ea typeface="ＭＳ Ｐゴシック" pitchFamily="34" charset="-128"/>
              </a:rPr>
              <a:t>are </a:t>
            </a:r>
            <a:r>
              <a:rPr lang="en-US" sz="2000" dirty="0">
                <a:ea typeface="ＭＳ Ｐゴシック" pitchFamily="34" charset="-128"/>
              </a:rPr>
              <a:t>c</a:t>
            </a:r>
            <a:r>
              <a:rPr lang="en-US" sz="2000" dirty="0">
                <a:ea typeface="ＭＳ Ｐゴシック" pitchFamily="34" charset="-128"/>
              </a:rPr>
              <a:t>osts </a:t>
            </a:r>
            <a:r>
              <a:rPr lang="en-US" sz="2000" dirty="0">
                <a:ea typeface="ＭＳ Ｐゴシック" pitchFamily="34" charset="-128"/>
              </a:rPr>
              <a:t>r</a:t>
            </a:r>
            <a:r>
              <a:rPr lang="en-US" sz="2000" dirty="0">
                <a:ea typeface="ＭＳ Ｐゴシック" pitchFamily="34" charset="-128"/>
              </a:rPr>
              <a:t>ising </a:t>
            </a:r>
            <a:r>
              <a:rPr lang="en-US" sz="2000" dirty="0">
                <a:ea typeface="ＭＳ Ｐゴシック" pitchFamily="34" charset="-128"/>
              </a:rPr>
              <a:t>f</a:t>
            </a:r>
            <a:r>
              <a:rPr lang="en-US" sz="2000" dirty="0">
                <a:ea typeface="ＭＳ Ｐゴシック" pitchFamily="34" charset="-128"/>
              </a:rPr>
              <a:t>aster </a:t>
            </a:r>
            <a:r>
              <a:rPr lang="en-US" sz="2000" dirty="0">
                <a:ea typeface="ＭＳ Ｐゴシック" pitchFamily="34" charset="-128"/>
              </a:rPr>
              <a:t>than </a:t>
            </a:r>
            <a:r>
              <a:rPr lang="en-US" sz="2000" dirty="0">
                <a:ea typeface="ＭＳ Ｐゴシック" pitchFamily="34" charset="-128"/>
              </a:rPr>
              <a:t>overall healthcare: </a:t>
            </a:r>
            <a:br>
              <a:rPr lang="en-US" sz="2000" dirty="0">
                <a:ea typeface="ＭＳ Ｐゴシック" pitchFamily="34" charset="-128"/>
              </a:rPr>
            </a:br>
            <a:r>
              <a:rPr lang="en-US" sz="2000" dirty="0"/>
              <a:t>Cancer </a:t>
            </a:r>
            <a:r>
              <a:rPr lang="en-US" sz="2000" dirty="0"/>
              <a:t>costs account for approximately 5% of US health care spending</a:t>
            </a:r>
            <a:endParaRPr lang="en-US" sz="2000" dirty="0">
              <a:solidFill>
                <a:srgbClr val="FF0000"/>
              </a:solidFill>
            </a:endParaRPr>
          </a:p>
        </p:txBody>
      </p:sp>
    </p:spTree>
    <p:extLst>
      <p:ext uri="{BB962C8B-B14F-4D97-AF65-F5344CB8AC3E}">
        <p14:creationId xmlns:p14="http://schemas.microsoft.com/office/powerpoint/2010/main" val="284182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backlash against drug costs</a:t>
            </a:r>
            <a:endParaRPr lang="en-US" dirty="0"/>
          </a:p>
        </p:txBody>
      </p:sp>
      <p:sp>
        <p:nvSpPr>
          <p:cNvPr id="3" name="Content Placeholder 2"/>
          <p:cNvSpPr>
            <a:spLocks noGrp="1"/>
          </p:cNvSpPr>
          <p:nvPr>
            <p:ph idx="1"/>
          </p:nvPr>
        </p:nvSpPr>
        <p:spPr/>
        <p:txBody>
          <a:bodyPr/>
          <a:lstStyle/>
          <a:p>
            <a:r>
              <a:rPr lang="en-US" sz="1800" b="1" dirty="0"/>
              <a:t>Americans </a:t>
            </a:r>
            <a:r>
              <a:rPr lang="en-US" sz="1800" b="1" dirty="0"/>
              <a:t>overpaying hugely for cancer drugs </a:t>
            </a:r>
            <a:r>
              <a:rPr lang="en-US" sz="1800" b="1" dirty="0"/>
              <a:t>– Reuters: </a:t>
            </a:r>
            <a:r>
              <a:rPr lang="en-US" sz="1800" dirty="0"/>
              <a:t>Tue </a:t>
            </a:r>
            <a:r>
              <a:rPr lang="en-US" sz="1800" dirty="0"/>
              <a:t>Sep 22, 2015 </a:t>
            </a:r>
            <a:r>
              <a:rPr lang="en-US" sz="1800" dirty="0"/>
              <a:t>   Several </a:t>
            </a:r>
            <a:r>
              <a:rPr lang="en-US" sz="1800" dirty="0"/>
              <a:t>widely-used TKIs are expected to become available as generics within the next five years, as patents expire. Hill calculated that large-scale production could achieve treatment prices in the range of $159 to $4,022 per person a year, </a:t>
            </a:r>
            <a:r>
              <a:rPr lang="en-US" sz="1800" dirty="0"/>
              <a:t>vs </a:t>
            </a:r>
            <a:r>
              <a:rPr lang="en-US" sz="1800" dirty="0"/>
              <a:t>current U.S. prices of around $75,000 to over $</a:t>
            </a:r>
            <a:r>
              <a:rPr lang="en-US" sz="1800" dirty="0"/>
              <a:t>100,000.   On </a:t>
            </a:r>
            <a:r>
              <a:rPr lang="en-US" sz="1800" dirty="0"/>
              <a:t>this basis, he found that </a:t>
            </a:r>
            <a:r>
              <a:rPr lang="en-US" sz="1800" dirty="0">
                <a:hlinkClick r:id="rId2"/>
              </a:rPr>
              <a:t>Novartis</a:t>
            </a:r>
            <a:r>
              <a:rPr lang="en-US" sz="1800" dirty="0"/>
              <a:t>' leukemia drug </a:t>
            </a:r>
            <a:r>
              <a:rPr lang="en-US" sz="1800" dirty="0" err="1"/>
              <a:t>Glivec</a:t>
            </a:r>
            <a:r>
              <a:rPr lang="en-US" sz="1800" dirty="0"/>
              <a:t> actually cost $159 </a:t>
            </a:r>
            <a:r>
              <a:rPr lang="en-US" sz="1800" dirty="0"/>
              <a:t>for a </a:t>
            </a:r>
            <a:r>
              <a:rPr lang="en-US" sz="1800" dirty="0"/>
              <a:t>year's treatment, against the $106,000 charged in the United States</a:t>
            </a:r>
            <a:r>
              <a:rPr lang="en-US" sz="1800" dirty="0"/>
              <a:t>.</a:t>
            </a:r>
          </a:p>
          <a:p>
            <a:r>
              <a:rPr lang="en-US" sz="1800" b="1" dirty="0"/>
              <a:t>How Clinton Hopes to Make American Drug Prices Sane </a:t>
            </a:r>
            <a:r>
              <a:rPr lang="en-US" sz="1800" b="1" dirty="0"/>
              <a:t>Again</a:t>
            </a:r>
          </a:p>
          <a:p>
            <a:r>
              <a:rPr lang="en-US" sz="1800" dirty="0">
                <a:hlinkClick r:id="rId3"/>
              </a:rPr>
              <a:t>Re: </a:t>
            </a:r>
            <a:r>
              <a:rPr lang="en-US" sz="1800" dirty="0" err="1">
                <a:hlinkClick r:id="rId3"/>
              </a:rPr>
              <a:t>Daraprim</a:t>
            </a:r>
            <a:r>
              <a:rPr lang="en-US" sz="1800" dirty="0"/>
              <a:t>—a </a:t>
            </a:r>
            <a:r>
              <a:rPr lang="en-US" sz="1800" dirty="0"/>
              <a:t>drug acquired by the startup Turing </a:t>
            </a:r>
            <a:r>
              <a:rPr lang="en-US" sz="1800" dirty="0"/>
              <a:t>-overnight </a:t>
            </a:r>
            <a:r>
              <a:rPr lang="en-US" sz="1800" dirty="0"/>
              <a:t>price increase of 5,000 </a:t>
            </a:r>
            <a:r>
              <a:rPr lang="en-US" sz="1800" dirty="0"/>
              <a:t>percent.   “Price </a:t>
            </a:r>
            <a:r>
              <a:rPr lang="en-US" sz="1800" dirty="0"/>
              <a:t>gouging like this in the specialty drug market is outrageous. Tomorrow I'll lay out a plan to take it on. -H </a:t>
            </a:r>
            <a:r>
              <a:rPr lang="en-US" sz="1800" dirty="0">
                <a:hlinkClick r:id="rId4"/>
              </a:rPr>
              <a:t>https://</a:t>
            </a:r>
            <a:r>
              <a:rPr lang="en-US" sz="1800" dirty="0">
                <a:hlinkClick r:id="rId4"/>
              </a:rPr>
              <a:t>t.co/9Z0Aw7aI6h</a:t>
            </a:r>
            <a:r>
              <a:rPr lang="en-US" sz="1800" dirty="0"/>
              <a:t>;”  — </a:t>
            </a:r>
            <a:r>
              <a:rPr lang="en-US" sz="1800" dirty="0"/>
              <a:t>Hillary Clinton (@</a:t>
            </a:r>
            <a:r>
              <a:rPr lang="en-US" sz="1800" dirty="0" err="1"/>
              <a:t>HillaryClinton</a:t>
            </a:r>
            <a:r>
              <a:rPr lang="en-US" sz="1800" dirty="0"/>
              <a:t>) </a:t>
            </a:r>
            <a:r>
              <a:rPr lang="en-US" sz="1800" dirty="0">
                <a:hlinkClick r:id="rId5"/>
              </a:rPr>
              <a:t>September 21, </a:t>
            </a:r>
            <a:r>
              <a:rPr lang="en-US" sz="1800" dirty="0">
                <a:hlinkClick r:id="rId5"/>
              </a:rPr>
              <a:t>2015</a:t>
            </a:r>
            <a:endParaRPr lang="en-US" sz="1800" dirty="0">
              <a:hlinkClick r:id="rId5"/>
            </a:endParaRPr>
          </a:p>
          <a:p>
            <a:r>
              <a:rPr lang="en-US" sz="1800" i="1" dirty="0"/>
              <a:t>Her tweet set off a 5 percent drop of the index that extended for more than two hours</a:t>
            </a:r>
          </a:p>
        </p:txBody>
      </p:sp>
    </p:spTree>
    <p:extLst>
      <p:ext uri="{BB962C8B-B14F-4D97-AF65-F5344CB8AC3E}">
        <p14:creationId xmlns:p14="http://schemas.microsoft.com/office/powerpoint/2010/main" val="11855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GOOD</a:t>
            </a:r>
            <a:br>
              <a:rPr lang="en-US" dirty="0" smtClean="0"/>
            </a:br>
            <a:r>
              <a:rPr lang="en-US" dirty="0" smtClean="0"/>
              <a:t>We have successes!!!!!!!!</a:t>
            </a:r>
            <a:endParaRPr lang="en-US" dirty="0"/>
          </a:p>
        </p:txBody>
      </p:sp>
      <p:sp>
        <p:nvSpPr>
          <p:cNvPr id="3" name="Subtitle 2"/>
          <p:cNvSpPr>
            <a:spLocks noGrp="1"/>
          </p:cNvSpPr>
          <p:nvPr>
            <p:ph type="subTitle" idx="1"/>
          </p:nvPr>
        </p:nvSpPr>
        <p:spPr/>
        <p:txBody>
          <a:bodyPr/>
          <a:lstStyle/>
          <a:p>
            <a:endParaRPr lang="en-US" dirty="0" smtClean="0"/>
          </a:p>
          <a:p>
            <a:r>
              <a:rPr lang="en-US" dirty="0" smtClean="0"/>
              <a:t>Presentation with thanks to Working group, OHSU Leadership team</a:t>
            </a:r>
            <a:endParaRPr lang="en-US" dirty="0"/>
          </a:p>
        </p:txBody>
      </p:sp>
    </p:spTree>
    <p:extLst>
      <p:ext uri="{BB962C8B-B14F-4D97-AF65-F5344CB8AC3E}">
        <p14:creationId xmlns:p14="http://schemas.microsoft.com/office/powerpoint/2010/main" val="328382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Baseline: Big </a:t>
            </a:r>
            <a:r>
              <a:rPr lang="en-US" sz="2700" dirty="0"/>
              <a:t>Price Tags Bring Big Problems</a:t>
            </a:r>
          </a:p>
        </p:txBody>
      </p:sp>
      <p:sp>
        <p:nvSpPr>
          <p:cNvPr id="3" name="Slide Number Placeholder 2"/>
          <p:cNvSpPr>
            <a:spLocks noGrp="1"/>
          </p:cNvSpPr>
          <p:nvPr>
            <p:ph type="sldNum" sz="quarter" idx="4294967295"/>
          </p:nvPr>
        </p:nvSpPr>
        <p:spPr>
          <a:xfrm>
            <a:off x="8077200" y="6492880"/>
            <a:ext cx="2133600" cy="365125"/>
          </a:xfrm>
          <a:prstGeom prst="rect">
            <a:avLst/>
          </a:prstGeom>
        </p:spPr>
        <p:txBody>
          <a:bodyPr/>
          <a:lstStyle/>
          <a:p>
            <a:fld id="{E305184C-4083-4709-B90A-CDB84ACA68E0}" type="slidenum">
              <a:rPr lang="en-US" smtClean="0">
                <a:solidFill>
                  <a:prstClr val="black">
                    <a:tint val="75000"/>
                  </a:prstClr>
                </a:solidFill>
              </a:rPr>
              <a:pPr/>
              <a:t>20</a:t>
            </a:fld>
            <a:endParaRPr lang="en-US" dirty="0">
              <a:solidFill>
                <a:prstClr val="black">
                  <a:tint val="75000"/>
                </a:prstClr>
              </a:solidFill>
            </a:endParaRPr>
          </a:p>
        </p:txBody>
      </p:sp>
      <p:pic>
        <p:nvPicPr>
          <p:cNvPr id="4" name="Picture 3"/>
          <p:cNvPicPr>
            <a:picLocks noChangeAspect="1"/>
          </p:cNvPicPr>
          <p:nvPr/>
        </p:nvPicPr>
        <p:blipFill rotWithShape="1">
          <a:blip r:embed="rId2"/>
          <a:srcRect l="16980" t="27048" r="35911" b="7946"/>
          <a:stretch/>
        </p:blipFill>
        <p:spPr>
          <a:xfrm>
            <a:off x="6676719" y="2047115"/>
            <a:ext cx="353408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srcRect l="17902" t="28632" r="39854" b="25283"/>
          <a:stretch/>
        </p:blipFill>
        <p:spPr>
          <a:xfrm>
            <a:off x="1725336" y="1901300"/>
            <a:ext cx="4429388" cy="2718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l="17374" t="23635" r="15694" b="57061"/>
          <a:stretch/>
        </p:blipFill>
        <p:spPr>
          <a:xfrm>
            <a:off x="2486638" y="4371975"/>
            <a:ext cx="6283411" cy="1019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544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0838"/>
            <a:ext cx="8229600" cy="1020762"/>
          </a:xfrm>
        </p:spPr>
        <p:txBody>
          <a:bodyPr>
            <a:normAutofit fontScale="90000"/>
          </a:bodyPr>
          <a:lstStyle/>
          <a:p>
            <a:r>
              <a:rPr lang="en-US" dirty="0"/>
              <a:t>With a </a:t>
            </a:r>
            <a:r>
              <a:rPr lang="en-US" dirty="0">
                <a:hlinkClick r:id="rId2"/>
              </a:rPr>
              <a:t>single tweet</a:t>
            </a:r>
            <a:r>
              <a:rPr lang="en-US" dirty="0"/>
              <a:t>, Sen. Bernie Sanders </a:t>
            </a:r>
            <a:r>
              <a:rPr lang="en-US" dirty="0" smtClean="0"/>
              <a:t>cost </a:t>
            </a:r>
            <a:r>
              <a:rPr lang="en-US" dirty="0" err="1"/>
              <a:t>Ariad</a:t>
            </a:r>
            <a:r>
              <a:rPr lang="en-US" dirty="0"/>
              <a:t> Pharmaceuticals $387 </a:t>
            </a:r>
            <a:r>
              <a:rPr lang="en-US" dirty="0" smtClean="0"/>
              <a:t>million. </a:t>
            </a:r>
            <a:r>
              <a:rPr lang="en-US" dirty="0"/>
              <a:t>As a result of Sanders’ tweet, </a:t>
            </a:r>
            <a:r>
              <a:rPr lang="en-US" dirty="0" err="1">
                <a:hlinkClick r:id="rId3"/>
              </a:rPr>
              <a:t>Ariad</a:t>
            </a:r>
            <a:r>
              <a:rPr lang="en-US" dirty="0">
                <a:hlinkClick r:id="rId3"/>
              </a:rPr>
              <a:t> stock</a:t>
            </a:r>
            <a:r>
              <a:rPr lang="en-US" dirty="0"/>
              <a:t> ended the day down by 14.8 percent, falling to $11.14 a share. In a statement, </a:t>
            </a:r>
            <a:r>
              <a:rPr lang="en-US" dirty="0" err="1"/>
              <a:t>Ariad</a:t>
            </a:r>
            <a:r>
              <a:rPr lang="en-US" dirty="0"/>
              <a:t> argued that “our pricing reflects our significant investment in R&amp;D, our commitment to the very small, ultra orphan cancer patient populations that we serve and the associated risk with research and development.”</a:t>
            </a:r>
          </a:p>
        </p:txBody>
      </p:sp>
      <p:sp>
        <p:nvSpPr>
          <p:cNvPr id="4" name="Slide Number Placeholder 3"/>
          <p:cNvSpPr>
            <a:spLocks noGrp="1"/>
          </p:cNvSpPr>
          <p:nvPr>
            <p:ph type="sldNum" sz="quarter" idx="4294967295"/>
          </p:nvPr>
        </p:nvSpPr>
        <p:spPr>
          <a:xfrm>
            <a:off x="8077200" y="6492880"/>
            <a:ext cx="2133600" cy="365125"/>
          </a:xfrm>
          <a:prstGeom prst="rect">
            <a:avLst/>
          </a:prstGeom>
        </p:spPr>
        <p:txBody>
          <a:bodyPr/>
          <a:lstStyle/>
          <a:p>
            <a:fld id="{E305184C-4083-4709-B90A-CDB84ACA68E0}" type="slidenum">
              <a:rPr lang="en-US" smtClean="0">
                <a:solidFill>
                  <a:prstClr val="black">
                    <a:tint val="75000"/>
                  </a:prstClr>
                </a:solidFill>
              </a:rPr>
              <a:pPr/>
              <a:t>21</a:t>
            </a:fld>
            <a:endParaRPr lang="en-US" dirty="0">
              <a:solidFill>
                <a:prstClr val="black">
                  <a:tint val="75000"/>
                </a:prstClr>
              </a:solidFill>
            </a:endParaRPr>
          </a:p>
        </p:txBody>
      </p:sp>
      <p:pic>
        <p:nvPicPr>
          <p:cNvPr id="1026" name="Picture 2" descr="C:\Users\maziarzr\AppData\Local\Microsoft\Windows\Temporary Internet Files\Content.Outlook\BTCEXJF7\IMG_03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34692" y="1208709"/>
            <a:ext cx="5313017" cy="5638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1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Baseline: Big </a:t>
            </a:r>
            <a:r>
              <a:rPr lang="en-US" sz="2700" dirty="0"/>
              <a:t>Price Tags Bring Big </a:t>
            </a:r>
            <a:r>
              <a:rPr lang="en-US" sz="2700" dirty="0"/>
              <a:t>Problems</a:t>
            </a:r>
            <a:br>
              <a:rPr lang="en-US" sz="2700" dirty="0"/>
            </a:br>
            <a:endParaRPr lang="en-US" sz="2700" dirty="0"/>
          </a:p>
        </p:txBody>
      </p:sp>
      <p:sp>
        <p:nvSpPr>
          <p:cNvPr id="3" name="Slide Number Placeholder 2"/>
          <p:cNvSpPr>
            <a:spLocks noGrp="1"/>
          </p:cNvSpPr>
          <p:nvPr>
            <p:ph type="sldNum" sz="quarter" idx="4294967295"/>
          </p:nvPr>
        </p:nvSpPr>
        <p:spPr>
          <a:xfrm>
            <a:off x="8077200" y="6492880"/>
            <a:ext cx="2133600" cy="365125"/>
          </a:xfrm>
          <a:prstGeom prst="rect">
            <a:avLst/>
          </a:prstGeom>
        </p:spPr>
        <p:txBody>
          <a:bodyPr/>
          <a:lstStyle/>
          <a:p>
            <a:fld id="{E305184C-4083-4709-B90A-CDB84ACA68E0}" type="slidenum">
              <a:rPr lang="en-US" smtClean="0">
                <a:solidFill>
                  <a:prstClr val="black">
                    <a:tint val="75000"/>
                  </a:prstClr>
                </a:solidFill>
              </a:rPr>
              <a:pPr/>
              <a:t>22</a:t>
            </a:fld>
            <a:endParaRPr lang="en-US" dirty="0">
              <a:solidFill>
                <a:prstClr val="black">
                  <a:tint val="75000"/>
                </a:prstClr>
              </a:solidFill>
            </a:endParaRPr>
          </a:p>
        </p:txBody>
      </p:sp>
      <p:sp>
        <p:nvSpPr>
          <p:cNvPr id="7" name="Rectangle 6"/>
          <p:cNvSpPr/>
          <p:nvPr/>
        </p:nvSpPr>
        <p:spPr>
          <a:xfrm>
            <a:off x="2476500" y="1447800"/>
            <a:ext cx="7239000" cy="4801314"/>
          </a:xfrm>
          <a:prstGeom prst="rect">
            <a:avLst/>
          </a:prstGeom>
        </p:spPr>
        <p:txBody>
          <a:bodyPr wrap="square">
            <a:spAutoFit/>
          </a:bodyPr>
          <a:lstStyle/>
          <a:p>
            <a:r>
              <a:rPr lang="en-US" i="1" dirty="0">
                <a:solidFill>
                  <a:srgbClr val="000000"/>
                </a:solidFill>
              </a:rPr>
              <a:t>From ads for Cell Therapy Manufacturing &amp; Gene Therapy Congress (10/11/16):</a:t>
            </a:r>
          </a:p>
          <a:p>
            <a:endParaRPr lang="en-US" dirty="0">
              <a:solidFill>
                <a:srgbClr val="000000"/>
              </a:solidFill>
            </a:endParaRPr>
          </a:p>
          <a:p>
            <a:r>
              <a:rPr lang="en-US" dirty="0">
                <a:solidFill>
                  <a:srgbClr val="000000"/>
                </a:solidFill>
              </a:rPr>
              <a:t>As </a:t>
            </a:r>
            <a:r>
              <a:rPr lang="en-US" dirty="0">
                <a:solidFill>
                  <a:srgbClr val="000000"/>
                </a:solidFill>
              </a:rPr>
              <a:t>drug makers including </a:t>
            </a:r>
            <a:r>
              <a:rPr lang="en-US" b="1" dirty="0">
                <a:solidFill>
                  <a:srgbClr val="000000"/>
                </a:solidFill>
              </a:rPr>
              <a:t>Novartis</a:t>
            </a:r>
            <a:r>
              <a:rPr lang="en-US" dirty="0">
                <a:solidFill>
                  <a:srgbClr val="000000"/>
                </a:solidFill>
              </a:rPr>
              <a:t>, </a:t>
            </a:r>
            <a:r>
              <a:rPr lang="en-US" b="1" dirty="0">
                <a:solidFill>
                  <a:srgbClr val="000000"/>
                </a:solidFill>
              </a:rPr>
              <a:t>Juno Therapeutics</a:t>
            </a:r>
            <a:r>
              <a:rPr lang="en-US" dirty="0">
                <a:solidFill>
                  <a:srgbClr val="000000"/>
                </a:solidFill>
              </a:rPr>
              <a:t> and </a:t>
            </a:r>
            <a:r>
              <a:rPr lang="en-US" b="1" dirty="0">
                <a:solidFill>
                  <a:srgbClr val="000000"/>
                </a:solidFill>
              </a:rPr>
              <a:t>Kite Pharma</a:t>
            </a:r>
            <a:r>
              <a:rPr lang="en-US" dirty="0">
                <a:solidFill>
                  <a:srgbClr val="000000"/>
                </a:solidFill>
              </a:rPr>
              <a:t> race to launch what may be the most effective treatments ever seen for </a:t>
            </a:r>
            <a:r>
              <a:rPr lang="en-US" dirty="0" err="1">
                <a:solidFill>
                  <a:srgbClr val="000000"/>
                </a:solidFill>
              </a:rPr>
              <a:t>leukaemia</a:t>
            </a:r>
            <a:r>
              <a:rPr lang="en-US" dirty="0">
                <a:solidFill>
                  <a:srgbClr val="000000"/>
                </a:solidFill>
              </a:rPr>
              <a:t> and other blood cancers, they are grappling with how to make them widely available in a reliable and cost-efficient way.</a:t>
            </a:r>
            <a:br>
              <a:rPr lang="en-US" dirty="0">
                <a:solidFill>
                  <a:srgbClr val="000000"/>
                </a:solidFill>
              </a:rPr>
            </a:br>
            <a:r>
              <a:rPr lang="en-US" dirty="0">
                <a:solidFill>
                  <a:srgbClr val="000000"/>
                </a:solidFill>
              </a:rPr>
              <a:t> </a:t>
            </a:r>
            <a:br>
              <a:rPr lang="en-US" dirty="0">
                <a:solidFill>
                  <a:srgbClr val="000000"/>
                </a:solidFill>
              </a:rPr>
            </a:br>
            <a:r>
              <a:rPr lang="en-US" dirty="0">
                <a:solidFill>
                  <a:srgbClr val="000000"/>
                </a:solidFill>
              </a:rPr>
              <a:t>Industry analysts expect CAR T cell therapies will begin to reach the market in 2017 and command prices of up to $450,000 if such remarkable results are replicated in larger trials. The cost is for a one-time application after which, if it works, signs of the cancer are eliminated and the patient needs no more treatment</a:t>
            </a:r>
            <a:r>
              <a:rPr lang="en-US" dirty="0">
                <a:solidFill>
                  <a:srgbClr val="000000"/>
                </a:solidFill>
              </a:rPr>
              <a:t>.</a:t>
            </a:r>
          </a:p>
          <a:p>
            <a:endParaRPr lang="en-US" dirty="0">
              <a:solidFill>
                <a:srgbClr val="000000"/>
              </a:solidFill>
            </a:endParaRPr>
          </a:p>
          <a:p>
            <a:r>
              <a:rPr lang="en-US" dirty="0">
                <a:solidFill>
                  <a:srgbClr val="000000"/>
                </a:solidFill>
              </a:rPr>
              <a:t>CAR-T :  Drug or Procedure??????????????????</a:t>
            </a:r>
            <a:endParaRPr lang="en-US" dirty="0">
              <a:solidFill>
                <a:srgbClr val="000000"/>
              </a:solidFill>
            </a:endParaRPr>
          </a:p>
        </p:txBody>
      </p:sp>
    </p:spTree>
    <p:extLst>
      <p:ext uri="{BB962C8B-B14F-4D97-AF65-F5344CB8AC3E}">
        <p14:creationId xmlns:p14="http://schemas.microsoft.com/office/powerpoint/2010/main" val="3854435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What’s coming????</a:t>
            </a:r>
            <a:endParaRPr lang="en-US" sz="4400" dirty="0"/>
          </a:p>
        </p:txBody>
      </p:sp>
      <p:sp>
        <p:nvSpPr>
          <p:cNvPr id="3" name="Content Placeholder 2"/>
          <p:cNvSpPr>
            <a:spLocks noGrp="1"/>
          </p:cNvSpPr>
          <p:nvPr>
            <p:ph idx="1"/>
          </p:nvPr>
        </p:nvSpPr>
        <p:spPr/>
        <p:txBody>
          <a:bodyPr/>
          <a:lstStyle/>
          <a:p>
            <a:r>
              <a:rPr lang="en-US" dirty="0">
                <a:hlinkClick r:id="rId2" tooltip="Science (New York, N.Y.)."/>
              </a:rPr>
              <a:t>Science.</a:t>
            </a:r>
            <a:r>
              <a:rPr lang="en-US" dirty="0"/>
              <a:t> 2016 Jul 8;353(6295):179-84. </a:t>
            </a:r>
            <a:r>
              <a:rPr lang="en-US" dirty="0" err="1"/>
              <a:t>doi</a:t>
            </a:r>
            <a:r>
              <a:rPr lang="en-US" dirty="0"/>
              <a:t>: 10.1126/science.aaf6756. </a:t>
            </a:r>
            <a:r>
              <a:rPr lang="en-US" dirty="0" err="1"/>
              <a:t>Epub</a:t>
            </a:r>
            <a:r>
              <a:rPr lang="en-US" dirty="0"/>
              <a:t> 2016 Jun 30.</a:t>
            </a:r>
          </a:p>
          <a:p>
            <a:pPr marL="0" indent="0">
              <a:buNone/>
            </a:pPr>
            <a:r>
              <a:rPr lang="en-US" b="1" dirty="0"/>
              <a:t>Reengineering chimeric antigen receptor T cells for targeted therapy of autoimmune disease.</a:t>
            </a:r>
          </a:p>
          <a:p>
            <a:pPr marL="0" indent="0">
              <a:buNone/>
            </a:pPr>
            <a:r>
              <a:rPr lang="en-US" dirty="0" err="1">
                <a:hlinkClick r:id="rId3"/>
              </a:rPr>
              <a:t>Ellebrecht</a:t>
            </a:r>
            <a:r>
              <a:rPr lang="en-US" dirty="0">
                <a:hlinkClick r:id="rId3"/>
              </a:rPr>
              <a:t> CT</a:t>
            </a:r>
            <a:r>
              <a:rPr lang="en-US" baseline="30000" dirty="0"/>
              <a:t>1</a:t>
            </a:r>
            <a:r>
              <a:rPr lang="en-US" dirty="0"/>
              <a:t>, </a:t>
            </a:r>
            <a:r>
              <a:rPr lang="en-US" dirty="0" err="1">
                <a:hlinkClick r:id="rId4"/>
              </a:rPr>
              <a:t>Bhoj</a:t>
            </a:r>
            <a:r>
              <a:rPr lang="en-US" dirty="0">
                <a:hlinkClick r:id="rId4"/>
              </a:rPr>
              <a:t> VG</a:t>
            </a:r>
            <a:r>
              <a:rPr lang="en-US" baseline="30000" dirty="0"/>
              <a:t>2</a:t>
            </a:r>
            <a:r>
              <a:rPr lang="en-US" dirty="0"/>
              <a:t>, </a:t>
            </a:r>
            <a:r>
              <a:rPr lang="en-US" dirty="0" err="1">
                <a:hlinkClick r:id="rId5"/>
              </a:rPr>
              <a:t>Nace</a:t>
            </a:r>
            <a:r>
              <a:rPr lang="en-US" dirty="0">
                <a:hlinkClick r:id="rId5"/>
              </a:rPr>
              <a:t> A</a:t>
            </a:r>
            <a:r>
              <a:rPr lang="en-US" baseline="30000" dirty="0"/>
              <a:t>1</a:t>
            </a:r>
            <a:r>
              <a:rPr lang="en-US" dirty="0"/>
              <a:t>, </a:t>
            </a:r>
            <a:r>
              <a:rPr lang="en-US" dirty="0">
                <a:hlinkClick r:id="rId6"/>
              </a:rPr>
              <a:t>Choi EJ</a:t>
            </a:r>
            <a:r>
              <a:rPr lang="en-US" baseline="30000" dirty="0"/>
              <a:t>1</a:t>
            </a:r>
            <a:r>
              <a:rPr lang="en-US" dirty="0"/>
              <a:t>, </a:t>
            </a:r>
            <a:r>
              <a:rPr lang="en-US" dirty="0">
                <a:hlinkClick r:id="rId7"/>
              </a:rPr>
              <a:t>Mao X</a:t>
            </a:r>
            <a:r>
              <a:rPr lang="en-US" baseline="30000" dirty="0"/>
              <a:t>1</a:t>
            </a:r>
            <a:r>
              <a:rPr lang="en-US" dirty="0"/>
              <a:t>, </a:t>
            </a:r>
            <a:r>
              <a:rPr lang="en-US" dirty="0">
                <a:hlinkClick r:id="rId8"/>
              </a:rPr>
              <a:t>Cho MJ</a:t>
            </a:r>
            <a:r>
              <a:rPr lang="en-US" baseline="30000" dirty="0"/>
              <a:t>1</a:t>
            </a:r>
            <a:r>
              <a:rPr lang="en-US" dirty="0"/>
              <a:t>, </a:t>
            </a:r>
            <a:r>
              <a:rPr lang="en-US" dirty="0">
                <a:hlinkClick r:id="rId9"/>
              </a:rPr>
              <a:t>Di </a:t>
            </a:r>
            <a:r>
              <a:rPr lang="en-US" dirty="0" err="1">
                <a:hlinkClick r:id="rId9"/>
              </a:rPr>
              <a:t>Zenzo</a:t>
            </a:r>
            <a:r>
              <a:rPr lang="en-US" dirty="0">
                <a:hlinkClick r:id="rId9"/>
              </a:rPr>
              <a:t> G</a:t>
            </a:r>
            <a:r>
              <a:rPr lang="en-US" baseline="30000" dirty="0"/>
              <a:t>3</a:t>
            </a:r>
            <a:r>
              <a:rPr lang="en-US" dirty="0"/>
              <a:t>, </a:t>
            </a:r>
            <a:r>
              <a:rPr lang="en-US" dirty="0" err="1">
                <a:hlinkClick r:id="rId10"/>
              </a:rPr>
              <a:t>Lanzavecchia</a:t>
            </a:r>
            <a:r>
              <a:rPr lang="en-US" dirty="0">
                <a:hlinkClick r:id="rId10"/>
              </a:rPr>
              <a:t> A</a:t>
            </a:r>
            <a:r>
              <a:rPr lang="en-US" baseline="30000" dirty="0"/>
              <a:t>4</a:t>
            </a:r>
            <a:r>
              <a:rPr lang="en-US" dirty="0"/>
              <a:t>, </a:t>
            </a:r>
            <a:r>
              <a:rPr lang="en-US" dirty="0" err="1">
                <a:hlinkClick r:id="rId11"/>
              </a:rPr>
              <a:t>Seykora</a:t>
            </a:r>
            <a:r>
              <a:rPr lang="en-US" dirty="0">
                <a:hlinkClick r:id="rId11"/>
              </a:rPr>
              <a:t> JT</a:t>
            </a:r>
            <a:r>
              <a:rPr lang="en-US" baseline="30000" dirty="0"/>
              <a:t>1</a:t>
            </a:r>
            <a:r>
              <a:rPr lang="en-US" dirty="0"/>
              <a:t>, </a:t>
            </a:r>
            <a:r>
              <a:rPr lang="en-US" dirty="0" err="1">
                <a:hlinkClick r:id="rId12"/>
              </a:rPr>
              <a:t>Cotsarelis</a:t>
            </a:r>
            <a:r>
              <a:rPr lang="en-US" dirty="0">
                <a:hlinkClick r:id="rId12"/>
              </a:rPr>
              <a:t> G</a:t>
            </a:r>
            <a:r>
              <a:rPr lang="en-US" baseline="30000" dirty="0"/>
              <a:t>1</a:t>
            </a:r>
            <a:r>
              <a:rPr lang="en-US" dirty="0"/>
              <a:t>, </a:t>
            </a:r>
            <a:r>
              <a:rPr lang="en-US" dirty="0" err="1">
                <a:hlinkClick r:id="rId13"/>
              </a:rPr>
              <a:t>Milone</a:t>
            </a:r>
            <a:r>
              <a:rPr lang="en-US" dirty="0">
                <a:hlinkClick r:id="rId13"/>
              </a:rPr>
              <a:t> MC</a:t>
            </a:r>
            <a:r>
              <a:rPr lang="en-US" baseline="30000" dirty="0"/>
              <a:t>5</a:t>
            </a:r>
            <a:r>
              <a:rPr lang="en-US" dirty="0"/>
              <a:t>, </a:t>
            </a:r>
            <a:r>
              <a:rPr lang="en-US" dirty="0">
                <a:hlinkClick r:id="rId14"/>
              </a:rPr>
              <a:t>Payne AS</a:t>
            </a:r>
            <a:r>
              <a:rPr lang="en-US" baseline="30000" dirty="0"/>
              <a:t>6</a:t>
            </a:r>
            <a:endParaRPr lang="en-US" dirty="0"/>
          </a:p>
          <a:p>
            <a:endParaRPr lang="en-US" dirty="0"/>
          </a:p>
        </p:txBody>
      </p:sp>
      <p:sp>
        <p:nvSpPr>
          <p:cNvPr id="4" name="Slide Number Placeholder 3"/>
          <p:cNvSpPr>
            <a:spLocks noGrp="1"/>
          </p:cNvSpPr>
          <p:nvPr>
            <p:ph type="sldNum" sz="quarter" idx="4294967295"/>
          </p:nvPr>
        </p:nvSpPr>
        <p:spPr>
          <a:xfrm>
            <a:off x="8077200" y="6492880"/>
            <a:ext cx="2133600" cy="365125"/>
          </a:xfrm>
          <a:prstGeom prst="rect">
            <a:avLst/>
          </a:prstGeom>
        </p:spPr>
        <p:txBody>
          <a:bodyPr/>
          <a:lstStyle/>
          <a:p>
            <a:fld id="{E305184C-4083-4709-B90A-CDB84ACA68E0}"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045593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1" y="2286007"/>
            <a:ext cx="7176482" cy="953787"/>
          </a:xfrm>
        </p:spPr>
        <p:txBody>
          <a:bodyPr>
            <a:normAutofit fontScale="90000"/>
          </a:bodyPr>
          <a:lstStyle/>
          <a:p>
            <a:r>
              <a:rPr lang="en-US" dirty="0" smtClean="0"/>
              <a:t>Emerging marketplace trends</a:t>
            </a:r>
            <a:br>
              <a:rPr lang="en-US" dirty="0" smtClean="0"/>
            </a:br>
            <a:endParaRPr lang="en-US" dirty="0"/>
          </a:p>
        </p:txBody>
      </p:sp>
    </p:spTree>
    <p:extLst>
      <p:ext uri="{BB962C8B-B14F-4D97-AF65-F5344CB8AC3E}">
        <p14:creationId xmlns:p14="http://schemas.microsoft.com/office/powerpoint/2010/main" val="236935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304800"/>
            <a:ext cx="8229600" cy="1143000"/>
          </a:xfrm>
        </p:spPr>
        <p:txBody>
          <a:bodyPr/>
          <a:lstStyle/>
          <a:p>
            <a:pPr eaLnBrk="1" hangingPunct="1"/>
            <a:r>
              <a:rPr lang="en-US" dirty="0"/>
              <a:t>Trends you can count on . . .</a:t>
            </a:r>
          </a:p>
        </p:txBody>
      </p:sp>
      <p:sp>
        <p:nvSpPr>
          <p:cNvPr id="15363" name="Content Placeholder 2"/>
          <p:cNvSpPr>
            <a:spLocks noGrp="1"/>
          </p:cNvSpPr>
          <p:nvPr>
            <p:ph idx="1"/>
          </p:nvPr>
        </p:nvSpPr>
        <p:spPr>
          <a:xfrm>
            <a:off x="1295400" y="1752600"/>
            <a:ext cx="88786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Medicare is moving quickly to value-based care</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Shift from care of “the individual” only to also putting them in context of the health of a population</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Identification of budgets to care for a population will become more prominent, and FFS will become an increasingly smaller part of medical practice</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Identification of preferred care delivery methods will increasingly be informed by the consumer/end user; no longer 9-5</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Medicine is clearly going the way of banking, travel, and entertainment; i.e. consumer-directed</a:t>
            </a:r>
          </a:p>
        </p:txBody>
      </p:sp>
    </p:spTree>
    <p:extLst>
      <p:ext uri="{BB962C8B-B14F-4D97-AF65-F5344CB8AC3E}">
        <p14:creationId xmlns:p14="http://schemas.microsoft.com/office/powerpoint/2010/main" val="1268565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happening in the </a:t>
            </a:r>
            <a:r>
              <a:rPr lang="en-US" dirty="0" err="1" smtClean="0"/>
              <a:t>Payor</a:t>
            </a:r>
            <a:r>
              <a:rPr lang="en-US" dirty="0" smtClean="0"/>
              <a:t> industry??</a:t>
            </a:r>
            <a:endParaRPr lang="en-US" dirty="0"/>
          </a:p>
        </p:txBody>
      </p:sp>
      <p:sp>
        <p:nvSpPr>
          <p:cNvPr id="3" name="Content Placeholder 2"/>
          <p:cNvSpPr>
            <a:spLocks noGrp="1"/>
          </p:cNvSpPr>
          <p:nvPr>
            <p:ph idx="1"/>
          </p:nvPr>
        </p:nvSpPr>
        <p:spPr/>
        <p:txBody>
          <a:bodyPr/>
          <a:lstStyle/>
          <a:p>
            <a:r>
              <a:rPr lang="en-US" sz="2800" dirty="0"/>
              <a:t>Demand for Value &amp; Quality</a:t>
            </a:r>
          </a:p>
          <a:p>
            <a:r>
              <a:rPr lang="en-US" sz="2800" dirty="0"/>
              <a:t>Pathways</a:t>
            </a:r>
          </a:p>
          <a:p>
            <a:r>
              <a:rPr lang="en-US" sz="2800" dirty="0"/>
              <a:t>Centers of excellence </a:t>
            </a:r>
          </a:p>
          <a:p>
            <a:r>
              <a:rPr lang="en-US" sz="2800" dirty="0"/>
              <a:t>Transparency demands</a:t>
            </a:r>
          </a:p>
          <a:p>
            <a:r>
              <a:rPr lang="en-US" sz="2800" dirty="0"/>
              <a:t>Consolidation</a:t>
            </a:r>
            <a:endParaRPr lang="en-US" sz="2800" dirty="0"/>
          </a:p>
        </p:txBody>
      </p:sp>
    </p:spTree>
    <p:extLst>
      <p:ext uri="{BB962C8B-B14F-4D97-AF65-F5344CB8AC3E}">
        <p14:creationId xmlns:p14="http://schemas.microsoft.com/office/powerpoint/2010/main" val="1049299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Not All Health Plans Are The Same…</a:t>
            </a:r>
            <a:endParaRPr lang="en-US" sz="4000" dirty="0"/>
          </a:p>
        </p:txBody>
      </p:sp>
      <p:sp>
        <p:nvSpPr>
          <p:cNvPr id="6" name="Content Placeholder 5"/>
          <p:cNvSpPr>
            <a:spLocks noGrp="1"/>
          </p:cNvSpPr>
          <p:nvPr>
            <p:ph idx="1"/>
          </p:nvPr>
        </p:nvSpPr>
        <p:spPr/>
        <p:txBody>
          <a:bodyPr/>
          <a:lstStyle/>
          <a:p>
            <a:r>
              <a:rPr lang="en-US" dirty="0"/>
              <a:t>Smaller company= generally less coverage</a:t>
            </a:r>
          </a:p>
          <a:p>
            <a:r>
              <a:rPr lang="en-US" dirty="0"/>
              <a:t>Contract Language</a:t>
            </a:r>
          </a:p>
          <a:p>
            <a:pPr lvl="1"/>
            <a:r>
              <a:rPr lang="en-US" sz="2400" dirty="0"/>
              <a:t>Terminology (“experimental/investigational”)</a:t>
            </a:r>
          </a:p>
          <a:p>
            <a:pPr lvl="1"/>
            <a:r>
              <a:rPr lang="en-US" sz="2400" dirty="0"/>
              <a:t>Explicit exclusions</a:t>
            </a:r>
          </a:p>
          <a:p>
            <a:r>
              <a:rPr lang="en-US" dirty="0"/>
              <a:t>Approach to determining medical appropriateness</a:t>
            </a:r>
          </a:p>
          <a:p>
            <a:r>
              <a:rPr lang="en-US" dirty="0"/>
              <a:t>Relationship with, and involvement of physicians in the process</a:t>
            </a:r>
          </a:p>
          <a:p>
            <a:r>
              <a:rPr lang="en-US" dirty="0"/>
              <a:t>“Exceptions” and appeals processes</a:t>
            </a:r>
            <a:endParaRPr lang="en-US" dirty="0"/>
          </a:p>
        </p:txBody>
      </p:sp>
    </p:spTree>
    <p:extLst>
      <p:ext uri="{BB962C8B-B14F-4D97-AF65-F5344CB8AC3E}">
        <p14:creationId xmlns:p14="http://schemas.microsoft.com/office/powerpoint/2010/main" val="40838365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4" y="609600"/>
            <a:ext cx="7604983" cy="828210"/>
          </a:xfrm>
        </p:spPr>
        <p:txBody>
          <a:bodyPr>
            <a:normAutofit/>
          </a:bodyPr>
          <a:lstStyle/>
          <a:p>
            <a:r>
              <a:rPr lang="en-US" dirty="0" smtClean="0"/>
              <a:t>Health insurance consolidation</a:t>
            </a:r>
            <a:endParaRPr lang="en-US" dirty="0"/>
          </a:p>
        </p:txBody>
      </p:sp>
      <p:sp>
        <p:nvSpPr>
          <p:cNvPr id="3" name="Content Placeholder 2"/>
          <p:cNvSpPr>
            <a:spLocks noGrp="1"/>
          </p:cNvSpPr>
          <p:nvPr>
            <p:ph idx="1"/>
          </p:nvPr>
        </p:nvSpPr>
        <p:spPr>
          <a:xfrm>
            <a:off x="2362204" y="1828807"/>
            <a:ext cx="7604983" cy="2985525"/>
          </a:xfrm>
        </p:spPr>
        <p:txBody>
          <a:bodyPr>
            <a:noAutofit/>
          </a:bodyPr>
          <a:lstStyle/>
          <a:p>
            <a:r>
              <a:rPr lang="en-US" dirty="0" smtClean="0">
                <a:solidFill>
                  <a:srgbClr val="0E61B0"/>
                </a:solidFill>
              </a:rPr>
              <a:t>“Big Five” health insurers </a:t>
            </a:r>
            <a:r>
              <a:rPr lang="en-US" dirty="0" smtClean="0">
                <a:solidFill>
                  <a:srgbClr val="0E61B0"/>
                </a:solidFill>
                <a:sym typeface="Wingdings"/>
              </a:rPr>
              <a:t> “Big Three”*</a:t>
            </a:r>
          </a:p>
          <a:p>
            <a:pPr marL="0" indent="0">
              <a:buNone/>
            </a:pPr>
            <a:endParaRPr lang="en-US" dirty="0" smtClean="0">
              <a:solidFill>
                <a:srgbClr val="0E61B0"/>
              </a:solidFill>
            </a:endParaRPr>
          </a:p>
          <a:p>
            <a:pPr marL="0" indent="0" algn="ctr">
              <a:buNone/>
            </a:pPr>
            <a:r>
              <a:rPr lang="en-US" dirty="0" smtClean="0">
                <a:solidFill>
                  <a:srgbClr val="0E61B0"/>
                </a:solidFill>
              </a:rPr>
              <a:t>Aetna + Humana = 33 million members</a:t>
            </a:r>
          </a:p>
          <a:p>
            <a:pPr marL="0" indent="0" algn="ctr">
              <a:buNone/>
            </a:pPr>
            <a:r>
              <a:rPr lang="en-US" dirty="0" smtClean="0">
                <a:solidFill>
                  <a:srgbClr val="0E61B0"/>
                </a:solidFill>
              </a:rPr>
              <a:t>Anthem + Cigna = 53 million members</a:t>
            </a:r>
          </a:p>
          <a:p>
            <a:pPr marL="0" indent="0" algn="ctr">
              <a:buNone/>
            </a:pPr>
            <a:r>
              <a:rPr lang="en-US" dirty="0" smtClean="0">
                <a:solidFill>
                  <a:srgbClr val="0E61B0"/>
                </a:solidFill>
              </a:rPr>
              <a:t>UnitedHealth Group = 45 million members</a:t>
            </a:r>
          </a:p>
          <a:p>
            <a:pPr marL="457200" lvl="1" indent="0" algn="ctr">
              <a:buNone/>
            </a:pPr>
            <a:endParaRPr lang="en-US" dirty="0" smtClean="0">
              <a:solidFill>
                <a:srgbClr val="0E61B0"/>
              </a:solidFill>
            </a:endParaRPr>
          </a:p>
          <a:p>
            <a:pPr marL="457200" lvl="1" indent="0" algn="ctr">
              <a:buNone/>
            </a:pPr>
            <a:r>
              <a:rPr lang="en-US" dirty="0" smtClean="0">
                <a:solidFill>
                  <a:srgbClr val="0E61B0"/>
                </a:solidFill>
              </a:rPr>
              <a:t>Total: </a:t>
            </a:r>
            <a:r>
              <a:rPr lang="en-US" u="sng" dirty="0" smtClean="0">
                <a:solidFill>
                  <a:srgbClr val="0E61B0"/>
                </a:solidFill>
              </a:rPr>
              <a:t>131 million members</a:t>
            </a:r>
          </a:p>
        </p:txBody>
      </p:sp>
      <p:sp>
        <p:nvSpPr>
          <p:cNvPr id="4" name="Slide Number Placeholder 3"/>
          <p:cNvSpPr>
            <a:spLocks noGrp="1"/>
          </p:cNvSpPr>
          <p:nvPr>
            <p:ph type="sldNum" sz="quarter" idx="4294967295"/>
          </p:nvPr>
        </p:nvSpPr>
        <p:spPr>
          <a:xfrm>
            <a:off x="5719764" y="6381750"/>
            <a:ext cx="752475" cy="476250"/>
          </a:xfrm>
          <a:prstGeom prst="rect">
            <a:avLst/>
          </a:prstGeom>
        </p:spPr>
        <p:txBody>
          <a:bodyPr/>
          <a:lstStyle/>
          <a:p>
            <a:fld id="{883B1282-2FA1-4654-8C62-9FDBB8E0E381}" type="slidenum">
              <a:rPr lang="en-US" altLang="en-US" smtClean="0">
                <a:solidFill>
                  <a:srgbClr val="354952"/>
                </a:solidFill>
              </a:rPr>
              <a:pPr/>
              <a:t>28</a:t>
            </a:fld>
            <a:endParaRPr lang="en-US" altLang="en-US">
              <a:solidFill>
                <a:srgbClr val="354952"/>
              </a:solidFill>
            </a:endParaRPr>
          </a:p>
        </p:txBody>
      </p:sp>
      <p:sp>
        <p:nvSpPr>
          <p:cNvPr id="5" name="TextBox 4"/>
          <p:cNvSpPr txBox="1"/>
          <p:nvPr/>
        </p:nvSpPr>
        <p:spPr>
          <a:xfrm>
            <a:off x="2133600" y="5229712"/>
            <a:ext cx="6477000" cy="646331"/>
          </a:xfrm>
          <a:prstGeom prst="rect">
            <a:avLst/>
          </a:prstGeom>
          <a:noFill/>
        </p:spPr>
        <p:txBody>
          <a:bodyPr wrap="square" rtlCol="0">
            <a:spAutoFit/>
          </a:bodyPr>
          <a:lstStyle/>
          <a:p>
            <a:pPr fontAlgn="base">
              <a:spcBef>
                <a:spcPct val="0"/>
              </a:spcBef>
              <a:spcAft>
                <a:spcPct val="0"/>
              </a:spcAft>
            </a:pPr>
            <a:r>
              <a:rPr lang="en-US" dirty="0">
                <a:solidFill>
                  <a:srgbClr val="354952"/>
                </a:solidFill>
                <a:latin typeface="Arial" charset="0"/>
                <a:cs typeface="Arial" charset="0"/>
              </a:rPr>
              <a:t>*</a:t>
            </a:r>
            <a:r>
              <a:rPr lang="en-US" i="1" dirty="0">
                <a:solidFill>
                  <a:srgbClr val="354952"/>
                </a:solidFill>
                <a:latin typeface="Arial" charset="0"/>
                <a:cs typeface="Arial" charset="0"/>
              </a:rPr>
              <a:t>Justice </a:t>
            </a:r>
            <a:r>
              <a:rPr lang="en-US" i="1" dirty="0">
                <a:solidFill>
                  <a:srgbClr val="354952"/>
                </a:solidFill>
                <a:latin typeface="Arial" charset="0"/>
                <a:cs typeface="Arial" charset="0"/>
              </a:rPr>
              <a:t>Department has filed suit to block Aetna-Humana and Anthem-Cigna mergers</a:t>
            </a:r>
          </a:p>
        </p:txBody>
      </p:sp>
    </p:spTree>
    <p:extLst>
      <p:ext uri="{BB962C8B-B14F-4D97-AF65-F5344CB8AC3E}">
        <p14:creationId xmlns:p14="http://schemas.microsoft.com/office/powerpoint/2010/main" val="4203591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4" y="381000"/>
            <a:ext cx="7604983" cy="828210"/>
          </a:xfrm>
        </p:spPr>
        <p:txBody>
          <a:bodyPr>
            <a:normAutofit fontScale="90000"/>
          </a:bodyPr>
          <a:lstStyle/>
          <a:p>
            <a:r>
              <a:rPr lang="en-US" sz="3600" dirty="0">
                <a:latin typeface="Arial" charset="0"/>
              </a:rPr>
              <a:t>Non profit health care systems consolidation</a:t>
            </a:r>
            <a:endParaRPr lang="en-US" sz="3600" dirty="0">
              <a:latin typeface="Arial" charset="0"/>
            </a:endParaRPr>
          </a:p>
        </p:txBody>
      </p:sp>
      <p:sp>
        <p:nvSpPr>
          <p:cNvPr id="18434" name="Content Placeholder 2"/>
          <p:cNvSpPr>
            <a:spLocks noGrp="1"/>
          </p:cNvSpPr>
          <p:nvPr>
            <p:ph idx="1"/>
          </p:nvPr>
        </p:nvSpPr>
        <p:spPr>
          <a:xfrm>
            <a:off x="1905003" y="1295400"/>
            <a:ext cx="8258175" cy="4953000"/>
          </a:xfrm>
        </p:spPr>
        <p:txBody>
          <a:bodyPr>
            <a:normAutofit lnSpcReduction="10000"/>
          </a:bodyPr>
          <a:lstStyle/>
          <a:p>
            <a:r>
              <a:rPr lang="en-US" dirty="0">
                <a:latin typeface="Arial" charset="0"/>
              </a:rPr>
              <a:t>Providence (NW) merger with St. Joseph Health (CA)</a:t>
            </a:r>
          </a:p>
          <a:p>
            <a:endParaRPr lang="en-US" dirty="0">
              <a:latin typeface="Arial" charset="0"/>
            </a:endParaRPr>
          </a:p>
          <a:p>
            <a:endParaRPr lang="en-US" dirty="0">
              <a:latin typeface="Arial" charset="0"/>
            </a:endParaRPr>
          </a:p>
          <a:p>
            <a:pPr marL="0" indent="0">
              <a:buNone/>
            </a:pPr>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r>
              <a:rPr lang="en-US" dirty="0">
                <a:latin typeface="Arial" charset="0"/>
              </a:rPr>
              <a:t>Becomes the 3</a:t>
            </a:r>
            <a:r>
              <a:rPr lang="en-US" baseline="30000" dirty="0">
                <a:latin typeface="Arial" charset="0"/>
              </a:rPr>
              <a:t>rd</a:t>
            </a:r>
            <a:r>
              <a:rPr lang="en-US" dirty="0">
                <a:latin typeface="Arial" charset="0"/>
              </a:rPr>
              <a:t> biggest non-profit health system in the U.S.:</a:t>
            </a:r>
          </a:p>
          <a:p>
            <a:pPr lvl="1"/>
            <a:r>
              <a:rPr lang="en-US" dirty="0">
                <a:latin typeface="Arial" charset="0"/>
              </a:rPr>
              <a:t>After Kaiser Permanente and Ascension Health</a:t>
            </a:r>
          </a:p>
          <a:p>
            <a:pPr lvl="1"/>
            <a:r>
              <a:rPr lang="en-US" dirty="0">
                <a:latin typeface="Arial" charset="0"/>
              </a:rPr>
              <a:t>2 of the 3 largest are in our local marketplace</a:t>
            </a:r>
          </a:p>
          <a:p>
            <a:endParaRPr lang="en-US" dirty="0" smtClean="0">
              <a:latin typeface="Arial" charset="0"/>
            </a:endParaRPr>
          </a:p>
        </p:txBody>
      </p:sp>
      <p:sp>
        <p:nvSpPr>
          <p:cNvPr id="18435" name="Slide Number Placeholder 3"/>
          <p:cNvSpPr>
            <a:spLocks noGrp="1"/>
          </p:cNvSpPr>
          <p:nvPr>
            <p:ph type="sldNum" sz="quarter" idx="4294967295"/>
          </p:nvPr>
        </p:nvSpPr>
        <p:spPr>
          <a:xfrm>
            <a:off x="5719764" y="6381750"/>
            <a:ext cx="752475"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BC56A4-DDC7-694A-8B87-FC28CE9374B4}" type="slidenum">
              <a:rPr lang="en-US" sz="1400">
                <a:solidFill>
                  <a:srgbClr val="002060"/>
                </a:solidFill>
              </a:rPr>
              <a:pPr eaLnBrk="1" hangingPunct="1"/>
              <a:t>29</a:t>
            </a:fld>
            <a:endParaRPr lang="en-US" sz="1400">
              <a:solidFill>
                <a:srgbClr val="002060"/>
              </a:solidFill>
            </a:endParaRPr>
          </a:p>
        </p:txBody>
      </p:sp>
      <p:graphicFrame>
        <p:nvGraphicFramePr>
          <p:cNvPr id="2" name="Table 1"/>
          <p:cNvGraphicFramePr>
            <a:graphicFrameLocks noGrp="1"/>
          </p:cNvGraphicFramePr>
          <p:nvPr>
            <p:extLst/>
          </p:nvPr>
        </p:nvGraphicFramePr>
        <p:xfrm>
          <a:off x="3352800" y="2209800"/>
          <a:ext cx="4495800" cy="2123440"/>
        </p:xfrm>
        <a:graphic>
          <a:graphicData uri="http://schemas.openxmlformats.org/drawingml/2006/table">
            <a:tbl>
              <a:tblPr firstRow="1" bandRow="1">
                <a:tableStyleId>{5C22544A-7EE6-4342-B048-85BDC9FD1C3A}</a:tableStyleId>
              </a:tblPr>
              <a:tblGrid>
                <a:gridCol w="2247900"/>
                <a:gridCol w="2247900"/>
              </a:tblGrid>
              <a:tr h="370840">
                <a:tc>
                  <a:txBody>
                    <a:bodyPr/>
                    <a:lstStyle/>
                    <a:p>
                      <a:r>
                        <a:rPr lang="en-US" dirty="0" smtClean="0"/>
                        <a:t>Before</a:t>
                      </a:r>
                      <a:endParaRPr lang="en-US" dirty="0"/>
                    </a:p>
                  </a:txBody>
                  <a:tcPr/>
                </a:tc>
                <a:tc>
                  <a:txBody>
                    <a:bodyPr/>
                    <a:lstStyle/>
                    <a:p>
                      <a:r>
                        <a:rPr lang="en-US" dirty="0" smtClean="0"/>
                        <a:t>After</a:t>
                      </a:r>
                      <a:endParaRPr lang="en-US" dirty="0"/>
                    </a:p>
                  </a:txBody>
                  <a:tcPr/>
                </a:tc>
              </a:tr>
              <a:tr h="370840">
                <a:tc>
                  <a:txBody>
                    <a:bodyPr/>
                    <a:lstStyle/>
                    <a:p>
                      <a:r>
                        <a:rPr lang="en-US" dirty="0" smtClean="0"/>
                        <a:t>5</a:t>
                      </a:r>
                      <a:r>
                        <a:rPr lang="en-US" baseline="0" dirty="0" smtClean="0"/>
                        <a:t> states</a:t>
                      </a:r>
                      <a:endParaRPr lang="en-US" dirty="0"/>
                    </a:p>
                  </a:txBody>
                  <a:tcPr/>
                </a:tc>
                <a:tc>
                  <a:txBody>
                    <a:bodyPr/>
                    <a:lstStyle/>
                    <a:p>
                      <a:r>
                        <a:rPr lang="en-US" dirty="0" smtClean="0"/>
                        <a:t>7 states</a:t>
                      </a:r>
                      <a:endParaRPr lang="en-US" dirty="0"/>
                    </a:p>
                  </a:txBody>
                  <a:tcPr/>
                </a:tc>
              </a:tr>
              <a:tr h="370840">
                <a:tc>
                  <a:txBody>
                    <a:bodyPr/>
                    <a:lstStyle/>
                    <a:p>
                      <a:r>
                        <a:rPr lang="en-US" dirty="0" smtClean="0"/>
                        <a:t>34 hospitals</a:t>
                      </a:r>
                      <a:endParaRPr lang="en-US" dirty="0"/>
                    </a:p>
                  </a:txBody>
                  <a:tcPr/>
                </a:tc>
                <a:tc>
                  <a:txBody>
                    <a:bodyPr/>
                    <a:lstStyle/>
                    <a:p>
                      <a:r>
                        <a:rPr lang="en-US" dirty="0" smtClean="0"/>
                        <a:t>50 hospitals</a:t>
                      </a:r>
                      <a:endParaRPr lang="en-US" dirty="0"/>
                    </a:p>
                  </a:txBody>
                  <a:tcPr/>
                </a:tc>
              </a:tr>
              <a:tr h="370840">
                <a:tc>
                  <a:txBody>
                    <a:bodyPr/>
                    <a:lstStyle/>
                    <a:p>
                      <a:r>
                        <a:rPr lang="en-US" dirty="0" smtClean="0"/>
                        <a:t>82,000 employees</a:t>
                      </a:r>
                      <a:endParaRPr lang="en-US" dirty="0"/>
                    </a:p>
                  </a:txBody>
                  <a:tcPr/>
                </a:tc>
                <a:tc>
                  <a:txBody>
                    <a:bodyPr/>
                    <a:lstStyle/>
                    <a:p>
                      <a:r>
                        <a:rPr lang="en-US" dirty="0" smtClean="0"/>
                        <a:t>110,000</a:t>
                      </a:r>
                      <a:r>
                        <a:rPr lang="en-US" baseline="0" dirty="0" smtClean="0"/>
                        <a:t> employees</a:t>
                      </a:r>
                      <a:endParaRPr lang="en-US" dirty="0"/>
                    </a:p>
                  </a:txBody>
                  <a:tcPr/>
                </a:tc>
              </a:tr>
              <a:tr h="370840">
                <a:tc>
                  <a:txBody>
                    <a:bodyPr/>
                    <a:lstStyle/>
                    <a:p>
                      <a:r>
                        <a:rPr lang="en-US" dirty="0" smtClean="0"/>
                        <a:t>$14 billion</a:t>
                      </a:r>
                      <a:endParaRPr lang="en-US" dirty="0"/>
                    </a:p>
                  </a:txBody>
                  <a:tcPr/>
                </a:tc>
                <a:tc>
                  <a:txBody>
                    <a:bodyPr/>
                    <a:lstStyle/>
                    <a:p>
                      <a:r>
                        <a:rPr lang="en-US" dirty="0" smtClean="0"/>
                        <a:t>$20 billion</a:t>
                      </a:r>
                      <a:endParaRPr lang="en-US" dirty="0"/>
                    </a:p>
                  </a:txBody>
                  <a:tcPr/>
                </a:tc>
              </a:tr>
            </a:tbl>
          </a:graphicData>
        </a:graphic>
      </p:graphicFrame>
    </p:spTree>
    <p:extLst>
      <p:ext uri="{BB962C8B-B14F-4D97-AF65-F5344CB8AC3E}">
        <p14:creationId xmlns:p14="http://schemas.microsoft.com/office/powerpoint/2010/main" val="33453841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48" y="15875"/>
            <a:ext cx="8229600" cy="1143000"/>
          </a:xfrm>
        </p:spPr>
        <p:txBody>
          <a:bodyPr>
            <a:normAutofit fontScale="90000"/>
          </a:bodyPr>
          <a:lstStyle/>
          <a:p>
            <a:r>
              <a:rPr lang="en-US" dirty="0" smtClean="0"/>
              <a:t>Novel Therapeutic Interventions:</a:t>
            </a:r>
            <a:br>
              <a:rPr lang="en-US" dirty="0" smtClean="0"/>
            </a:br>
            <a:r>
              <a:rPr lang="en-US" sz="4000" dirty="0"/>
              <a:t>Vascularized Composite </a:t>
            </a:r>
            <a:r>
              <a:rPr lang="en-US" sz="4000" dirty="0" err="1"/>
              <a:t>Allotransplantation</a:t>
            </a:r>
            <a:endParaRPr lang="en-US" sz="4000" dirty="0"/>
          </a:p>
        </p:txBody>
      </p:sp>
      <p:sp>
        <p:nvSpPr>
          <p:cNvPr id="4" name="Slide Number Placeholder 3"/>
          <p:cNvSpPr>
            <a:spLocks noGrp="1"/>
          </p:cNvSpPr>
          <p:nvPr>
            <p:ph type="sldNum" sz="quarter" idx="4294967295"/>
          </p:nvPr>
        </p:nvSpPr>
        <p:spPr>
          <a:xfrm>
            <a:off x="1676400" y="6400800"/>
            <a:ext cx="914400" cy="381000"/>
          </a:xfrm>
          <a:prstGeom prst="rect">
            <a:avLst/>
          </a:prstGeom>
        </p:spPr>
        <p:txBody>
          <a:bodyPr/>
          <a:lstStyle/>
          <a:p>
            <a:pPr>
              <a:defRPr/>
            </a:pPr>
            <a:fld id="{F70CBF98-6427-4DA4-A588-FE0B18D39B6D}" type="slidenum">
              <a:rPr lang="en-US" smtClean="0">
                <a:solidFill>
                  <a:prstClr val="black">
                    <a:tint val="75000"/>
                  </a:prstClr>
                </a:solidFill>
              </a:rPr>
              <a:pPr>
                <a:defRPr/>
              </a:pPr>
              <a:t>3</a:t>
            </a:fld>
            <a:endParaRPr lang="en-US" dirty="0">
              <a:solidFill>
                <a:prstClr val="black">
                  <a:tint val="75000"/>
                </a:prstClr>
              </a:solidFill>
            </a:endParaRPr>
          </a:p>
        </p:txBody>
      </p:sp>
      <p:pic>
        <p:nvPicPr>
          <p:cNvPr id="6" name="Picture 5" descr="untitled.bmp"/>
          <p:cNvPicPr>
            <a:picLocks noChangeAspect="1"/>
          </p:cNvPicPr>
          <p:nvPr/>
        </p:nvPicPr>
        <p:blipFill>
          <a:blip r:embed="rId2" cstate="print"/>
          <a:stretch>
            <a:fillRect/>
          </a:stretch>
        </p:blipFill>
        <p:spPr>
          <a:xfrm>
            <a:off x="5867400" y="1524033"/>
            <a:ext cx="4572000" cy="3424587"/>
          </a:xfrm>
          <a:prstGeom prst="rect">
            <a:avLst/>
          </a:prstGeom>
        </p:spPr>
      </p:pic>
      <p:sp>
        <p:nvSpPr>
          <p:cNvPr id="89090" name="AutoShape 2" descr="data:image/jpeg;base64,/9j/4AAQSkZJRgABAQAAAQABAAD/2wCEAAkGBwgHBgkIBwgKCgkLDRYPDQwMDRsUFRAWIB0iIiAdHx8kKDQsJCYxJx8fLT0tMTU3Ojo6Iys/RD84QzQ5OjcBCgoKDQwNGg8PGjclHyU3Nzc3Nzc3Nzc3Nzc3Nzc3Nzc3Nzc3Nzc3Nzc3Nzc3Nzc3Nzc3Nzc3Nzc3Nzc3Nzc3N//AABEIAKEAeQMBIgACEQEDEQH/xAAcAAABBQEBAQAAAAAAAAAAAAAFAQIDBAYABwj/xABCEAACAQMBBQUFAgsHBQAAAAABAgMABBEhBRIxQVEGEyJhkRQycYGhFVIjM0JDU2KSsdHh8BYkVHKTwfEHY4KU0v/EABoBAAIDAQEAAAAAAAAAAAAAAAADAQIEBQb/xAAkEQACAwABBAICAwAAAAAAAAAAAQIDESEEEjFRE0EVUhQigf/aAAwDAQACEQMRAD8ABinLSYrsV6IwkgNI3Ckpw1FBBE2gpygUjClXjUgP3RTStVdqXos4wqFTM/uhuAHU1Rge5lj7z7RctnIHdLj6Vju62umXa/I2FMprgMhSRSga1SgujEqs6lt7OWB4/wBZrodqWxnjgmbdlfgdN0nOPlmpr62mx4nyEqZxWl06VA51qWU64HCoHOK2ChM61Mi1FEuTVjgKkgSkrt7WuqAKXtcn6MVwvW5xiiXdW5+561xt4DyX1quosDhedUanrfIOKt6Vd9jh+5S+xQ/cajuQFH2yM/e9KVryFEaRm0UE1c9ghPJh8qh2js5F2bPJGjMFGv5ONRrS7roVVuTLVwc5YjKWnf7Vvi8mX3jlzyA6Cthbdm++tlJk3XbXdB0HxoZ2cscQtMAY4nUrwyT51rNnX9u4VHlWOU8Vfw5PlmvNTk5S5OpXFJGavtm3lkjiSMuc+Bl1DDz88Vm7i23pWffVRni2u7roDXrUr72gUEDjnnWP7WbPhdWmjQK4ddB8alPGRKHGkNncrcWyPveMeFweTDjTnGTpih2woTcx3EsfuFwM/eONTRA2kg/KNel6ebnVGTOXYkpNFhQEGtIz54VB7PN94+td3Uw5mnYUJqXNQbk/X6Uu7N1+lTgAcM44O3rSmWQYxI3HrRBtg7QX8w/oail2ReqBmFuI5GvO/wAi79jd2Q9FYTTDhI3rThdXI4St61MdlXv6E007NvB+Zarfyr/YfHD0NF9dDhK3rRnYl/bz281vtOVPeDIH0D+X0+tBjYXY4wtU1jaTR3aPNGQq5OT8KXbfZZDtk+C1UYxlqNRY28cNskWFChd0K3DFUrjYMCSd7CFjJbO4q4Gfhwqzkzw/g4+8cD3d7dqB7k2sqyrGGjGO9i3SHXzx0rInxwbePsftWa8tJBHZAsioGY6E+h41ndtXN1eGAXSkI3EAY3sca0MN/HdTSEoy957u8vTpmhG3sd8oTxYGmOQq6zgVNcN6QQbSW3hWGC3VI00CipPtbTWGhgDB2BU+lOwehrox66xLMRi+GLCP2qv6E05dqRc42HrQvXofSrNpYXd4GNtbvIE94jQD5nSr/kJ+kR8ES8NpwHkwpftKD9ahlxbTW0nd3ETxv0YUzAq35GX6kfAvZ63vHrSM2nzH76bmmO3hNYRhZOK7CnkPSo97B1NNMg86pKaj5LKLZKVj5qvpQbbLRTBYhGFXeOTgDOn86vMz7+ucNwoXeqxPHVeVZ5WuaxDoRUXrAuzbruLp7W5A3l4MNN4Hgas3oEjBRMjxfdcZxVDbNt36I0Y3ZFPhI5jpVS0YxSRrOzNmRV3cZ1JAHyyahcDnyHdm7NkunAjiCQA5MzDT/wAa0R2bY4wbaP0qrYbUaVhFLGTgayIhCiiCyK4JUgjyp9coNaZbO4pHZGzmkbNrHwFNGxdm5z7Mo+Bq5n8IfhS5pgvSFdibOI/EfWs7tiWLZO1PZnJW1ZlkCj7nA/P3vWtdGdKivtmWO01QX9rHN3ed0txXrgipwnTzeXthHd3P99s17lGIjWL8leWQeP0qz/aPs/8A4af/ANdf/utJtfs/2fULEmyrZXxq6KVbHxFBv7KbG/Qy/wCqaW4+i6Zs6a5AXXnpS1BcMe8VR0zVpvEUXkkkdSOvnmoI7khijnO4cfEcjTJNdV4/dNVpsq4fy3T5/wBaVl7d8jtCud9cn4g1WuVV8aa0+CTvbcBeOOFI/u68qrFYyW9BN5ZGUcNRwYHFRWGyl9qSeTLlDkFjkA9eFFgNakGFGOXSmsrrLbScN0+Lkc1FsuyERkuX30j3j3cTH3j1+HPFRfm3YMVOOI5Co72/WR1iQ4iiA0GutN6WhW2Y/oR1N7qhpbklVmDvuhj00paByzPI4YnTNHIyHVWHA61t6ilVvUZeludiaf0TR8KlWo14U8VmNZQubR7raAUe6UyfPyFXvsu1/wAHP+2ajmI76Mc8E1Lvt956qWIdwVEYVa6j4k44damzVa4m7qdDjLYyMnTn/GofgEOntCZD3UUuP8pobdI3dtgYYjUHlRH25+PdR/DJ/jVCfvW3irDPTiKW8+ixWtLorGrOQowP3VeWdZxlRjrQi1jCu4bxbrHxNwFXEmRWwmg6441ABWC3348AjeB4nzpXtJCd3Pu4Putz+XlSWmDEZe+EY3t3rk8dfKrC966qdxX7zIx1xUZnkkGbQDW9kZeKvhSRnw56/KhPtQ3u8SNGTGGyNfKtE1vLdKFIVowd3dB4A+X9cKB3Viljcunfbyalep6fvqn94zUoE5CUckhrON5WGgYcOlX9n2+5di6CyBpVETge6QMlWI8tRn9byqtZJFGcCMA+dFbNvHjPGulb1PfBRz/TDV0/x2OX16Lqinhc1FmnB90ZJwBzpGmnCvcsEvI+eACwHSrf93/TGgm1b6IzRyRtqjbrfA/8U7v/APJ+1UJlgjmhG2XlW6iMMiL4PFlcnjRage03X7RIY8Aq+tJvk4w4JgtY0zTY/Gn9kfwqPvrnUrKNOqCrRtJN3O42PMVC6Mg901z++xDsRHYb8wZ1nYPvnKDUZ54Bq7iYjG4CRzOBQ21jaIrJblfF7wPDPWr9l3NxdRLd5A3sMrNoa3oSPS6e2XEjxY3t4B8HB64qaHbhjiVN1ZN0+FhxBB46Uvs8Ktm4treM92xIiVQeP/OKtAQxjeRU0MbDe5jdwRTM9kA+Xal5MSIYEjQ88455+NZrtot6dkrPKVZElXJGhXQgHP0rVT7SEO7Hs61kkcIV338IBJznPE0mzld7S6i2j3czvkyFVwGUjh+8VGIAHs+O7EMQefJ3R4yQc6etHbCNYTvlmdzxY8cdKCSEbPZYZHxugDxceH1q7a3c10QltGQvOVtAtaY99ke1LEIl2wlremhlUxQ9+w/B4zmsvtDast05RCViHDB41rYe6ksmt5GLKybmvH41gXjMUzxNjKMVPyOKz2bHg0Q5LCyxJC5uDux41NDftfZn+Nn/AGDUV9MWVo2UhToKB/Z8XV6SrDW+naSPX6ES2Ux7Qe0Ng27R5GNSHGBRepIkyrsSMY3cdDxp81qMSCCSJOFcYDEeJOhp8kULIRLCjKdDlc0HEqlgQdRzqSS7dsDezilt6i3ghuuz9rKxls9+3forndPyzpVSTZG0k/F4lHIuA3140Tt7hi4JIIHWrEl0zMCML5Cl8ryW4YDga6t51FzD3DjVTuZUnlSytLM2LiZ5MBl3t0ZOefrWiMjMuG8Q6VDhM6xL8CKFaR2maNq2N6W6kJ6FtB6VWNytpdIjTZ70mMkZwQVbGmOuNc861jCLOttDjnoaoXWwrK+kUjv1cOHHdsMLg558qZGSbIwpCaC5jUSrlgBrnGlWIxbhcLnTkTVTauxbjZFuZlk7yBeZYZHy51Rt9oDAG8CT0NaIS1C5R50Li6RW+7jnWUvJi8lxOg3iSzAdelaeytPaHZpR4QOHxrOXEPcXUsSkEKcUm5jKjO/arS+9HD8CtL7b/wBmD/TqntKD2W/ljUYUneX4GoN80vsia1bI9P2z2isdkMYXJmucZMSEeEdWJ4fv8qza9upmuQ0+z0W2BKuscpLH6Y/dVTa+zeyMbSd3tvbG0LgkktGkYBJOviYa0K2hs3ZC2qzbFvtoi6BGYbpExjnhlp5jDZ7bRxzu/s8ot86ZwSPQ0a2btuLaVr7RbMN3JB3uIPSvOgJi69/b9d9hqG88UTt4bWCNbu3u5LKUSIJkVwqOhYAsc8MA/wAqMA2j7aaO6jtIYLi4nk1VIY94+g5efCqnaPtDe7FdYLi1lhuHTfiLAMp+ecHHMfyqpZG6W7VLSVYu0+zGZRHJId3aNufFgHQHTp05civanbGytv8AYK5vXTdnikREik0kt594AgjjwJ+IqO0CLZn/AFSsmQLtfZ88Mg4vb4dD/vUc/wD1I2dJMzQxXCpnAEiAH46V5i0oAqNpEI1U1VVxTJ1nsVt2vsZ0BSeIHiVZta02wrhZ4TchlKsfCQcgjyr5yIU8BWr7J9tJ9g2M9nNvSQ7pMGBqrdPhV1FIg9M2vtFry8K7wESExp/vWH7U7OksITf2U8luRjvIFOVb9Zen9fOS27Q2QsxcRzrIpGZYXxvDz/l6UM212ngv7W5s4j+CZPCeJ+H9cqSlLu1D24OOMpbM7U7U2dvrFcs8cmd5JfFqeY5g0RtO0kMjYukaMn8saiskuBwq1Yyxw3lvLPCJ4kkVniJxvgHhTZRUvIlPDSdoDFd20F9bSJIgO4WQ+lBN6i9nNYSbP2qntEUEc9y726SsqkA4IGM8tBpQLeqiWcDEx4kCjjrT0mNUl01Jpyy4Og8I5mmigksx60rukq7jgMDxDc6HrLnXlTe8LNhTpzNAGmtLq7v7NLSSFriW0Ie0vYpVW4gxwHiIDj50K7UXFxL472GBLuRl76SGUK04GcF4gSMj71VFmZB4XZTjGVODQhmLNkkk+etBAu8M+7608AMoBwKSSN4d3exrqMHNNDHNBJOsQP5Q9KQ2xOgfHyphcjgaUStzOaAF9lb9U/KlEDiuFxjRl+tL7QeQ+tAC90/Dex51xg+87HzzSe0npTWnJ44oAmCqvPNPynSqfek13eHrQBYk4Cu/ND411dQA5fcNOh9yurqAHN7tDD73zrq6gC1efi4vnVZaWuoAVuVJXV1AHVw511dQAh40prq6gBK6urqAP//Z"/>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8" name="Picture 7" descr="images.jpg"/>
          <p:cNvPicPr>
            <a:picLocks noChangeAspect="1"/>
          </p:cNvPicPr>
          <p:nvPr/>
        </p:nvPicPr>
        <p:blipFill>
          <a:blip r:embed="rId3" cstate="print"/>
          <a:stretch>
            <a:fillRect/>
          </a:stretch>
        </p:blipFill>
        <p:spPr>
          <a:xfrm>
            <a:off x="1575640" y="1447800"/>
            <a:ext cx="4476161" cy="3352800"/>
          </a:xfrm>
          <a:prstGeom prst="rect">
            <a:avLst/>
          </a:prstGeom>
        </p:spPr>
      </p:pic>
      <p:sp>
        <p:nvSpPr>
          <p:cNvPr id="3" name="AutoShape 2" descr="https://img.washingtonpost.com/rf/image_1484w/2010-2019/WashingtonPost/2014/06/26/Local/Images/brendanxx21403810230.jpg?uuid=kXeSPv1mEeO-tpwOiW282A"/>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421" y="4648200"/>
            <a:ext cx="3450223" cy="2206376"/>
          </a:xfrm>
          <a:prstGeom prst="rect">
            <a:avLst/>
          </a:prstGeom>
        </p:spPr>
      </p:pic>
    </p:spTree>
    <p:extLst>
      <p:ext uri="{BB962C8B-B14F-4D97-AF65-F5344CB8AC3E}">
        <p14:creationId xmlns:p14="http://schemas.microsoft.com/office/powerpoint/2010/main" val="1449221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503" y="320031"/>
            <a:ext cx="8198984" cy="6244059"/>
          </a:xfrm>
        </p:spPr>
      </p:pic>
    </p:spTree>
    <p:extLst>
      <p:ext uri="{BB962C8B-B14F-4D97-AF65-F5344CB8AC3E}">
        <p14:creationId xmlns:p14="http://schemas.microsoft.com/office/powerpoint/2010/main" val="1136351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2450" y="122464"/>
            <a:ext cx="8198983" cy="6564086"/>
          </a:xfrm>
        </p:spPr>
      </p:pic>
    </p:spTree>
    <p:extLst>
      <p:ext uri="{BB962C8B-B14F-4D97-AF65-F5344CB8AC3E}">
        <p14:creationId xmlns:p14="http://schemas.microsoft.com/office/powerpoint/2010/main" val="201408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381000"/>
            <a:ext cx="3124200" cy="2362200"/>
          </a:xfrm>
        </p:spPr>
        <p:txBody>
          <a:bodyPr>
            <a:noAutofit/>
          </a:bodyPr>
          <a:lstStyle/>
          <a:p>
            <a:r>
              <a:rPr lang="en-US" dirty="0"/>
              <a:t>Most Oregon health insurers posted losses</a:t>
            </a:r>
            <a:br>
              <a:rPr lang="en-US" dirty="0"/>
            </a:br>
            <a:r>
              <a:rPr lang="en-US" dirty="0"/>
              <a:t>in 2015</a:t>
            </a:r>
            <a:endParaRPr lang="en-US" dirty="0"/>
          </a:p>
        </p:txBody>
      </p:sp>
      <p:sp>
        <p:nvSpPr>
          <p:cNvPr id="3" name="Slide Number Placeholder 2"/>
          <p:cNvSpPr>
            <a:spLocks noGrp="1"/>
          </p:cNvSpPr>
          <p:nvPr>
            <p:ph type="sldNum" sz="quarter" idx="4294967295"/>
          </p:nvPr>
        </p:nvSpPr>
        <p:spPr>
          <a:xfrm>
            <a:off x="5719764" y="6381750"/>
            <a:ext cx="752475" cy="476250"/>
          </a:xfrm>
          <a:prstGeom prst="rect">
            <a:avLst/>
          </a:prstGeom>
        </p:spPr>
        <p:txBody>
          <a:bodyPr/>
          <a:lstStyle/>
          <a:p>
            <a:fld id="{2FD95FFF-39E7-4386-86B8-592DAF468869}" type="slidenum">
              <a:rPr lang="en-US" altLang="en-US" smtClean="0">
                <a:solidFill>
                  <a:srgbClr val="354952"/>
                </a:solidFill>
              </a:rPr>
              <a:pPr/>
              <a:t>32</a:t>
            </a:fld>
            <a:endParaRPr lang="en-US" altLang="en-US">
              <a:solidFill>
                <a:srgbClr val="354952"/>
              </a:solidFill>
            </a:endParaRPr>
          </a:p>
        </p:txBody>
      </p:sp>
      <p:pic>
        <p:nvPicPr>
          <p:cNvPr id="4" name="Picture 3" descr="Screen Shot 2016-03-03 at 8.31.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15" y="0"/>
            <a:ext cx="5868649" cy="6858000"/>
          </a:xfrm>
          <a:prstGeom prst="rect">
            <a:avLst/>
          </a:prstGeom>
        </p:spPr>
      </p:pic>
      <p:sp>
        <p:nvSpPr>
          <p:cNvPr id="5" name="TextBox 4"/>
          <p:cNvSpPr txBox="1"/>
          <p:nvPr/>
        </p:nvSpPr>
        <p:spPr>
          <a:xfrm>
            <a:off x="7467600" y="3352801"/>
            <a:ext cx="2971800" cy="615553"/>
          </a:xfrm>
          <a:prstGeom prst="rect">
            <a:avLst/>
          </a:prstGeom>
          <a:noFill/>
        </p:spPr>
        <p:txBody>
          <a:bodyPr wrap="square" rtlCol="0">
            <a:spAutoFit/>
          </a:bodyPr>
          <a:lstStyle/>
          <a:p>
            <a:pPr fontAlgn="base">
              <a:spcBef>
                <a:spcPct val="0"/>
              </a:spcBef>
              <a:spcAft>
                <a:spcPct val="0"/>
              </a:spcAft>
            </a:pPr>
            <a:r>
              <a:rPr lang="en-US" i="1" dirty="0">
                <a:solidFill>
                  <a:srgbClr val="354952"/>
                </a:solidFill>
                <a:latin typeface="Arial" charset="0"/>
                <a:cs typeface="Arial" charset="0"/>
              </a:rPr>
              <a:t>Portland Business Journal</a:t>
            </a:r>
            <a:endParaRPr lang="en-US" dirty="0">
              <a:solidFill>
                <a:srgbClr val="354952"/>
              </a:solidFill>
              <a:latin typeface="Arial" charset="0"/>
              <a:cs typeface="Arial" charset="0"/>
            </a:endParaRPr>
          </a:p>
          <a:p>
            <a:pPr fontAlgn="base">
              <a:spcBef>
                <a:spcPct val="0"/>
              </a:spcBef>
              <a:spcAft>
                <a:spcPct val="0"/>
              </a:spcAft>
            </a:pPr>
            <a:r>
              <a:rPr lang="en-US" sz="1600" dirty="0">
                <a:solidFill>
                  <a:srgbClr val="354952"/>
                </a:solidFill>
                <a:latin typeface="Arial" charset="0"/>
                <a:cs typeface="Arial" charset="0"/>
              </a:rPr>
              <a:t>March 2, 2016</a:t>
            </a:r>
            <a:endParaRPr lang="en-US" sz="1600" dirty="0">
              <a:solidFill>
                <a:srgbClr val="354952"/>
              </a:solidFill>
              <a:latin typeface="Arial" charset="0"/>
              <a:cs typeface="Arial" charset="0"/>
            </a:endParaRPr>
          </a:p>
        </p:txBody>
      </p:sp>
    </p:spTree>
    <p:extLst>
      <p:ext uri="{BB962C8B-B14F-4D97-AF65-F5344CB8AC3E}">
        <p14:creationId xmlns:p14="http://schemas.microsoft.com/office/powerpoint/2010/main" val="237896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Oncology Practices</a:t>
            </a:r>
            <a:endParaRPr lang="en-US" dirty="0"/>
          </a:p>
        </p:txBody>
      </p:sp>
      <p:pic>
        <p:nvPicPr>
          <p:cNvPr id="4" name="Content Placeholder 3" descr="2016 Map">
            <a:hlinkClick r:id="rId2" tgtFrame="_blank"/>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8763000" cy="5410200"/>
          </a:xfrm>
          <a:prstGeom prst="rect">
            <a:avLst/>
          </a:prstGeom>
          <a:noFill/>
          <a:ln>
            <a:noFill/>
          </a:ln>
        </p:spPr>
      </p:pic>
    </p:spTree>
    <p:extLst>
      <p:ext uri="{BB962C8B-B14F-4D97-AF65-F5344CB8AC3E}">
        <p14:creationId xmlns:p14="http://schemas.microsoft.com/office/powerpoint/2010/main" val="239336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is watching outcomes</a:t>
            </a:r>
            <a:br>
              <a:rPr lang="en-US" dirty="0" smtClean="0"/>
            </a:br>
            <a:r>
              <a:rPr lang="en-US" dirty="0" smtClean="0"/>
              <a:t>Value &amp; Quality Metrics</a:t>
            </a:r>
            <a:endParaRPr lang="en-US" dirty="0"/>
          </a:p>
        </p:txBody>
      </p:sp>
      <p:sp>
        <p:nvSpPr>
          <p:cNvPr id="3" name="Content Placeholder 2"/>
          <p:cNvSpPr>
            <a:spLocks noGrp="1"/>
          </p:cNvSpPr>
          <p:nvPr>
            <p:ph idx="1"/>
          </p:nvPr>
        </p:nvSpPr>
        <p:spPr/>
        <p:txBody>
          <a:bodyPr/>
          <a:lstStyle/>
          <a:p>
            <a:endParaRPr lang="en-US" sz="1800" dirty="0"/>
          </a:p>
          <a:p>
            <a:r>
              <a:rPr lang="en-US" sz="1800" dirty="0"/>
              <a:t>Evidence matters!!!</a:t>
            </a:r>
          </a:p>
          <a:p>
            <a:r>
              <a:rPr lang="en-US" sz="1800" dirty="0"/>
              <a:t>Cost effectiveness research</a:t>
            </a:r>
          </a:p>
          <a:p>
            <a:r>
              <a:rPr lang="en-US" sz="1800" dirty="0"/>
              <a:t>Comparative effectiveness research</a:t>
            </a:r>
          </a:p>
          <a:p>
            <a:endParaRPr lang="en-US" dirty="0"/>
          </a:p>
        </p:txBody>
      </p:sp>
    </p:spTree>
    <p:extLst>
      <p:ext uri="{BB962C8B-B14F-4D97-AF65-F5344CB8AC3E}">
        <p14:creationId xmlns:p14="http://schemas.microsoft.com/office/powerpoint/2010/main" val="3999244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p:nvPr>
        </p:nvSpPr>
        <p:spPr>
          <a:xfrm>
            <a:off x="2057626" y="533400"/>
            <a:ext cx="8077200" cy="2743200"/>
          </a:xfrm>
        </p:spPr>
        <p:txBody>
          <a:bodyPr/>
          <a:lstStyle/>
          <a:p>
            <a:r>
              <a:rPr lang="en-US" sz="3200" dirty="0">
                <a:latin typeface="+mj-lt"/>
              </a:rPr>
              <a:t>Five Year </a:t>
            </a:r>
            <a:r>
              <a:rPr lang="en-US" sz="3200" dirty="0">
                <a:latin typeface="+mj-lt"/>
              </a:rPr>
              <a:t>Direct Cost of Pediatric Patients with Acute Lymphoblastic Leukemia </a:t>
            </a:r>
            <a:r>
              <a:rPr lang="en-US" sz="3200" dirty="0">
                <a:latin typeface="+mj-lt"/>
              </a:rPr>
              <a:t> </a:t>
            </a:r>
            <a:r>
              <a:rPr lang="en-US" sz="3200" dirty="0">
                <a:latin typeface="+mj-lt"/>
              </a:rPr>
              <a:t>Undergoing Allogeneic Stem Cell </a:t>
            </a:r>
            <a:r>
              <a:rPr lang="en-US" sz="3200" dirty="0">
                <a:latin typeface="+mj-lt"/>
              </a:rPr>
              <a:t>Transplantation: an </a:t>
            </a:r>
            <a:r>
              <a:rPr lang="en-US" sz="3200" dirty="0">
                <a:latin typeface="+mj-lt"/>
              </a:rPr>
              <a:t>Analysis from US Payers’ Perspective</a:t>
            </a:r>
          </a:p>
        </p:txBody>
      </p:sp>
      <p:sp>
        <p:nvSpPr>
          <p:cNvPr id="6" name="Subtitle 1"/>
          <p:cNvSpPr txBox="1">
            <a:spLocks/>
          </p:cNvSpPr>
          <p:nvPr/>
        </p:nvSpPr>
        <p:spPr bwMode="gray">
          <a:xfrm>
            <a:off x="2347912" y="2819400"/>
            <a:ext cx="7786914" cy="3405860"/>
          </a:xfrm>
          <a:prstGeom prst="rect">
            <a:avLst/>
          </a:prstGeom>
        </p:spPr>
        <p:txBody>
          <a:bodyPr vert="horz" lIns="91440" tIns="45720" rIns="91440" bIns="45720" rtlCol="0">
            <a:noAutofit/>
          </a:bodyPr>
          <a:lstStyle>
            <a:lvl1pPr marL="0" indent="0" algn="l" defTabSz="914400" rtl="0" eaLnBrk="1" latinLnBrk="0" hangingPunct="1">
              <a:spcBef>
                <a:spcPts val="500"/>
              </a:spcBef>
              <a:spcAft>
                <a:spcPts val="500"/>
              </a:spcAft>
              <a:buClr>
                <a:srgbClr val="003E7E"/>
              </a:buClr>
              <a:buFont typeface="Wingdings" pitchFamily="2" charset="2"/>
              <a:buNone/>
              <a:defRPr sz="3000" b="0" kern="1200">
                <a:solidFill>
                  <a:schemeClr val="tx1"/>
                </a:solidFill>
                <a:latin typeface="Arial" pitchFamily="34" charset="0"/>
                <a:ea typeface="+mn-ea"/>
                <a:cs typeface="+mn-cs"/>
              </a:defRPr>
            </a:lvl1pPr>
            <a:lvl2pPr marL="457200" indent="0" algn="ctr" defTabSz="914400" rtl="0" eaLnBrk="1" latinLnBrk="0" hangingPunct="1">
              <a:spcBef>
                <a:spcPts val="600"/>
              </a:spcBef>
              <a:spcAft>
                <a:spcPts val="600"/>
              </a:spcAft>
              <a:buClr>
                <a:schemeClr val="tx2"/>
              </a:buClr>
              <a:buSzPct val="100000"/>
              <a:buFont typeface="Wingdings" pitchFamily="2" charset="2"/>
              <a:buNone/>
              <a:defRPr sz="2000" kern="1200" baseline="0">
                <a:solidFill>
                  <a:schemeClr val="tx1">
                    <a:tint val="75000"/>
                  </a:schemeClr>
                </a:solidFill>
                <a:latin typeface="Arial" pitchFamily="34" charset="0"/>
                <a:ea typeface="+mn-ea"/>
                <a:cs typeface="+mn-cs"/>
              </a:defRPr>
            </a:lvl2pPr>
            <a:lvl3pPr marL="914400" indent="0" algn="ctr" defTabSz="914400" rtl="0" eaLnBrk="1" latinLnBrk="0" hangingPunct="1">
              <a:spcBef>
                <a:spcPts val="300"/>
              </a:spcBef>
              <a:spcAft>
                <a:spcPts val="600"/>
              </a:spcAft>
              <a:buClr>
                <a:schemeClr val="accent1"/>
              </a:buClr>
              <a:buSzPct val="100000"/>
              <a:buFont typeface="Wingdings" pitchFamily="2" charset="2"/>
              <a:buNone/>
              <a:defRPr sz="1800" kern="1200">
                <a:solidFill>
                  <a:schemeClr val="tx1">
                    <a:tint val="75000"/>
                  </a:schemeClr>
                </a:solidFill>
                <a:latin typeface="Arial" pitchFamily="34" charset="0"/>
                <a:ea typeface="+mn-ea"/>
                <a:cs typeface="+mn-cs"/>
              </a:defRPr>
            </a:lvl3pPr>
            <a:lvl4pPr marL="1371600" indent="0" algn="ctr" defTabSz="914400" rtl="0" eaLnBrk="1" latinLnBrk="0" hangingPunct="1">
              <a:spcBef>
                <a:spcPts val="300"/>
              </a:spcBef>
              <a:spcAft>
                <a:spcPts val="600"/>
              </a:spcAft>
              <a:buClr>
                <a:schemeClr val="accent5"/>
              </a:buClr>
              <a:buSzPct val="150000"/>
              <a:buFont typeface="Wingdings" pitchFamily="2" charset="2"/>
              <a:buNone/>
              <a:defRPr sz="1200" kern="1200">
                <a:solidFill>
                  <a:schemeClr val="tx1">
                    <a:tint val="75000"/>
                  </a:schemeClr>
                </a:solidFill>
                <a:latin typeface="Arial" pitchFamily="34" charset="0"/>
                <a:ea typeface="+mn-ea"/>
                <a:cs typeface="+mn-cs"/>
              </a:defRPr>
            </a:lvl4pPr>
            <a:lvl5pPr marL="1828800" indent="0" algn="ctr" defTabSz="914400" rtl="0" eaLnBrk="1" latinLnBrk="0" hangingPunct="1">
              <a:spcBef>
                <a:spcPts val="300"/>
              </a:spcBef>
              <a:spcAft>
                <a:spcPts val="600"/>
              </a:spcAft>
              <a:buClr>
                <a:srgbClr val="003E7E"/>
              </a:buClr>
              <a:buSzPct val="120000"/>
              <a:buFont typeface="Wingdings" pitchFamily="2" charset="2"/>
              <a:buNone/>
              <a:defRPr sz="12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0"/>
              </a:spcAft>
            </a:pPr>
            <a:endParaRPr lang="fr-CA" sz="1400" dirty="0">
              <a:solidFill>
                <a:prstClr val="black"/>
              </a:solidFill>
            </a:endParaRPr>
          </a:p>
        </p:txBody>
      </p:sp>
      <p:sp>
        <p:nvSpPr>
          <p:cNvPr id="5" name="Title 6"/>
          <p:cNvSpPr txBox="1">
            <a:spLocks/>
          </p:cNvSpPr>
          <p:nvPr/>
        </p:nvSpPr>
        <p:spPr>
          <a:xfrm>
            <a:off x="2202769" y="3429000"/>
            <a:ext cx="8077200" cy="2438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b="1" kern="0" baseline="0">
                <a:solidFill>
                  <a:schemeClr val="tx1"/>
                </a:solidFill>
                <a:latin typeface="Arial" pitchFamily="34" charset="0"/>
                <a:ea typeface="+mj-ea"/>
                <a:cs typeface="+mj-cs"/>
              </a:defRPr>
            </a:lvl1pPr>
          </a:lstStyle>
          <a:p>
            <a:r>
              <a:rPr lang="en-US" sz="1600" dirty="0">
                <a:solidFill>
                  <a:prstClr val="black"/>
                </a:solidFill>
              </a:rPr>
              <a:t> </a:t>
            </a:r>
          </a:p>
          <a:p>
            <a:r>
              <a:rPr lang="en-US" sz="1400" b="0" dirty="0">
                <a:solidFill>
                  <a:prstClr val="black"/>
                </a:solidFill>
              </a:rPr>
              <a:t>Richard T. </a:t>
            </a:r>
            <a:r>
              <a:rPr lang="en-US" sz="1400" b="0" dirty="0" err="1">
                <a:solidFill>
                  <a:prstClr val="black"/>
                </a:solidFill>
              </a:rPr>
              <a:t>Maziarz</a:t>
            </a:r>
            <a:r>
              <a:rPr lang="en-US" sz="1400" b="0" dirty="0">
                <a:solidFill>
                  <a:prstClr val="black"/>
                </a:solidFill>
              </a:rPr>
              <a:t>, M.D.</a:t>
            </a:r>
            <a:r>
              <a:rPr lang="en-US" sz="1400" b="0" baseline="30000" dirty="0">
                <a:solidFill>
                  <a:prstClr val="black"/>
                </a:solidFill>
              </a:rPr>
              <a:t>1</a:t>
            </a:r>
            <a:r>
              <a:rPr lang="en-US" sz="1400" b="0" dirty="0">
                <a:solidFill>
                  <a:prstClr val="black"/>
                </a:solidFill>
              </a:rPr>
              <a:t>; Annie Guerin, M.Sc.</a:t>
            </a:r>
            <a:r>
              <a:rPr lang="en-US" sz="1400" b="0" baseline="30000" dirty="0">
                <a:solidFill>
                  <a:prstClr val="black"/>
                </a:solidFill>
              </a:rPr>
              <a:t>2</a:t>
            </a:r>
            <a:r>
              <a:rPr lang="en-US" sz="1400" b="0" dirty="0">
                <a:solidFill>
                  <a:prstClr val="black"/>
                </a:solidFill>
              </a:rPr>
              <a:t>; Genevieve Gauthier, Ph.D.</a:t>
            </a:r>
            <a:r>
              <a:rPr lang="en-US" sz="1400" b="0" baseline="30000" dirty="0">
                <a:solidFill>
                  <a:prstClr val="black"/>
                </a:solidFill>
              </a:rPr>
              <a:t>2</a:t>
            </a:r>
            <a:r>
              <a:rPr lang="en-US" sz="1400" b="0" dirty="0">
                <a:solidFill>
                  <a:prstClr val="black"/>
                </a:solidFill>
              </a:rPr>
              <a:t>; Julie Heroux, M.Sc.</a:t>
            </a:r>
            <a:r>
              <a:rPr lang="en-US" sz="1400" b="0" baseline="30000" dirty="0">
                <a:solidFill>
                  <a:prstClr val="black"/>
                </a:solidFill>
              </a:rPr>
              <a:t>2</a:t>
            </a:r>
            <a:r>
              <a:rPr lang="en-US" sz="1400" b="0" dirty="0">
                <a:solidFill>
                  <a:prstClr val="black"/>
                </a:solidFill>
              </a:rPr>
              <a:t>; Masha Zhdanava</a:t>
            </a:r>
            <a:r>
              <a:rPr lang="en-US" sz="1400" b="0" baseline="30000" dirty="0">
                <a:solidFill>
                  <a:prstClr val="black"/>
                </a:solidFill>
              </a:rPr>
              <a:t>2</a:t>
            </a:r>
            <a:r>
              <a:rPr lang="en-US" sz="1400" b="0" dirty="0">
                <a:solidFill>
                  <a:prstClr val="black"/>
                </a:solidFill>
              </a:rPr>
              <a:t> ; Eric Q. Wu, Ph.D.</a:t>
            </a:r>
            <a:r>
              <a:rPr lang="en-US" sz="1400" b="0" baseline="30000" dirty="0">
                <a:solidFill>
                  <a:prstClr val="black"/>
                </a:solidFill>
              </a:rPr>
              <a:t>2</a:t>
            </a:r>
            <a:r>
              <a:rPr lang="en-US" sz="1400" b="0" dirty="0">
                <a:solidFill>
                  <a:prstClr val="black"/>
                </a:solidFill>
              </a:rPr>
              <a:t>;  Simu K. Thomas, Ph.D.</a:t>
            </a:r>
            <a:r>
              <a:rPr lang="en-US" sz="1400" b="0" baseline="30000" dirty="0">
                <a:solidFill>
                  <a:prstClr val="black"/>
                </a:solidFill>
              </a:rPr>
              <a:t>3</a:t>
            </a:r>
            <a:r>
              <a:rPr lang="en-US" sz="1400" b="0" dirty="0">
                <a:solidFill>
                  <a:prstClr val="black"/>
                </a:solidFill>
              </a:rPr>
              <a:t>; Lei Chen, M.D., Ph.D.</a:t>
            </a:r>
            <a:r>
              <a:rPr lang="en-US" sz="1400" b="0" baseline="30000" dirty="0">
                <a:solidFill>
                  <a:prstClr val="black"/>
                </a:solidFill>
              </a:rPr>
              <a:t>3</a:t>
            </a:r>
            <a:r>
              <a:rPr lang="en-US" sz="1400" b="0" dirty="0">
                <a:solidFill>
                  <a:prstClr val="black"/>
                </a:solidFill>
              </a:rPr>
              <a:t> </a:t>
            </a:r>
          </a:p>
          <a:p>
            <a:endParaRPr lang="en-US" sz="1400" b="0" dirty="0">
              <a:solidFill>
                <a:prstClr val="black"/>
              </a:solidFill>
            </a:endParaRPr>
          </a:p>
          <a:p>
            <a:r>
              <a:rPr lang="en-US" sz="1400" b="0" baseline="30000" dirty="0">
                <a:solidFill>
                  <a:prstClr val="black"/>
                </a:solidFill>
              </a:rPr>
              <a:t>1</a:t>
            </a:r>
            <a:r>
              <a:rPr lang="en-US" sz="1400" b="0" dirty="0">
                <a:solidFill>
                  <a:prstClr val="black"/>
                </a:solidFill>
              </a:rPr>
              <a:t> Center for Hematologic Malignancies, Knight Cancer Institute, Oregon Health &amp; Science University</a:t>
            </a:r>
          </a:p>
          <a:p>
            <a:r>
              <a:rPr lang="en-US" sz="1400" b="0" baseline="30000" dirty="0">
                <a:solidFill>
                  <a:prstClr val="black"/>
                </a:solidFill>
              </a:rPr>
              <a:t>2 </a:t>
            </a:r>
            <a:r>
              <a:rPr lang="en-US" sz="1400" b="0" dirty="0">
                <a:solidFill>
                  <a:prstClr val="black"/>
                </a:solidFill>
              </a:rPr>
              <a:t>Analysis Group Inc., </a:t>
            </a:r>
          </a:p>
          <a:p>
            <a:r>
              <a:rPr lang="en-US" sz="1400" b="0" baseline="30000" dirty="0">
                <a:solidFill>
                  <a:prstClr val="black"/>
                </a:solidFill>
              </a:rPr>
              <a:t>3 </a:t>
            </a:r>
            <a:r>
              <a:rPr lang="en-US" sz="1400" b="0" dirty="0">
                <a:solidFill>
                  <a:prstClr val="black"/>
                </a:solidFill>
              </a:rPr>
              <a:t>Novartis Pharmaceuticals Corporation </a:t>
            </a:r>
          </a:p>
          <a:p>
            <a:endParaRPr lang="en-US" sz="1400" b="0" dirty="0">
              <a:solidFill>
                <a:prstClr val="black"/>
              </a:solidFill>
            </a:endParaRPr>
          </a:p>
          <a:p>
            <a:endParaRPr lang="en-US" sz="1200" b="0" dirty="0">
              <a:solidFill>
                <a:prstClr val="black"/>
              </a:solidFill>
            </a:endParaRPr>
          </a:p>
          <a:p>
            <a:r>
              <a:rPr lang="en-US" sz="1200" i="1" dirty="0">
                <a:solidFill>
                  <a:prstClr val="black"/>
                </a:solidFill>
              </a:rPr>
              <a:t>This study was funded by Novartis Pharmaceutical Corporation</a:t>
            </a:r>
          </a:p>
          <a:p>
            <a:endParaRPr lang="en-US" sz="1200" b="0" dirty="0">
              <a:solidFill>
                <a:prstClr val="black"/>
              </a:solidFill>
            </a:endParaRPr>
          </a:p>
          <a:p>
            <a:r>
              <a:rPr lang="en-US" sz="1200" b="0" dirty="0">
                <a:solidFill>
                  <a:prstClr val="black"/>
                </a:solidFill>
              </a:rPr>
              <a:t> </a:t>
            </a:r>
          </a:p>
        </p:txBody>
      </p:sp>
      <p:sp>
        <p:nvSpPr>
          <p:cNvPr id="2" name="TextBox 1"/>
          <p:cNvSpPr txBox="1"/>
          <p:nvPr/>
        </p:nvSpPr>
        <p:spPr>
          <a:xfrm>
            <a:off x="2202769" y="6324601"/>
            <a:ext cx="6629400" cy="615553"/>
          </a:xfrm>
          <a:prstGeom prst="rect">
            <a:avLst/>
          </a:prstGeom>
          <a:noFill/>
        </p:spPr>
        <p:txBody>
          <a:bodyPr wrap="square" rtlCol="0">
            <a:spAutoFit/>
          </a:bodyPr>
          <a:lstStyle/>
          <a:p>
            <a:r>
              <a:rPr lang="en-US" sz="1100" b="1" dirty="0">
                <a:solidFill>
                  <a:prstClr val="black"/>
                </a:solidFill>
                <a:latin typeface="Franklin Gothic Book"/>
              </a:rPr>
              <a:t>Presented at the 57</a:t>
            </a:r>
            <a:r>
              <a:rPr lang="en-US" sz="1100" b="1" baseline="30000" dirty="0">
                <a:solidFill>
                  <a:prstClr val="black"/>
                </a:solidFill>
                <a:latin typeface="Franklin Gothic Book"/>
              </a:rPr>
              <a:t>th</a:t>
            </a:r>
            <a:r>
              <a:rPr lang="en-US" sz="1100" b="1" dirty="0">
                <a:solidFill>
                  <a:prstClr val="black"/>
                </a:solidFill>
                <a:latin typeface="Franklin Gothic Book"/>
              </a:rPr>
              <a:t> ASH Annual Meeting December 7</a:t>
            </a:r>
            <a:r>
              <a:rPr lang="en-US" sz="1100" b="1" baseline="30000" dirty="0">
                <a:solidFill>
                  <a:prstClr val="black"/>
                </a:solidFill>
                <a:latin typeface="Franklin Gothic Book"/>
              </a:rPr>
              <a:t>th</a:t>
            </a:r>
            <a:r>
              <a:rPr lang="en-US" sz="1100" b="1" dirty="0">
                <a:solidFill>
                  <a:prstClr val="black"/>
                </a:solidFill>
                <a:latin typeface="Franklin Gothic Book"/>
              </a:rPr>
              <a:t>, </a:t>
            </a:r>
            <a:r>
              <a:rPr lang="en-US" sz="1100" b="1" dirty="0">
                <a:solidFill>
                  <a:prstClr val="black"/>
                </a:solidFill>
                <a:latin typeface="Franklin Gothic Book"/>
              </a:rPr>
              <a:t>2015</a:t>
            </a:r>
          </a:p>
          <a:p>
            <a:endParaRPr lang="en-US" sz="1100" b="1" dirty="0">
              <a:solidFill>
                <a:prstClr val="black"/>
              </a:solidFill>
              <a:latin typeface="Franklin Gothic Book"/>
            </a:endParaRPr>
          </a:p>
          <a:p>
            <a:endParaRPr lang="en-US" sz="1100" dirty="0" err="1">
              <a:solidFill>
                <a:prstClr val="black"/>
              </a:solidFill>
              <a:cs typeface="Arial" pitchFamily="34" charset="0"/>
            </a:endParaRPr>
          </a:p>
        </p:txBody>
      </p:sp>
    </p:spTree>
    <p:extLst>
      <p:ext uri="{BB962C8B-B14F-4D97-AF65-F5344CB8AC3E}">
        <p14:creationId xmlns:p14="http://schemas.microsoft.com/office/powerpoint/2010/main" val="3995220118"/>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9107" y="152400"/>
            <a:ext cx="8853714" cy="624114"/>
          </a:xfrm>
        </p:spPr>
        <p:txBody>
          <a:bodyPr>
            <a:normAutofit/>
          </a:bodyPr>
          <a:lstStyle/>
          <a:p>
            <a:r>
              <a:rPr lang="en-US" dirty="0" smtClean="0">
                <a:solidFill>
                  <a:schemeClr val="tx1"/>
                </a:solidFill>
              </a:rPr>
              <a:t>Total Healthcare Costs</a:t>
            </a:r>
            <a:endParaRPr lang="en-US" dirty="0">
              <a:solidFill>
                <a:schemeClr val="tx1"/>
              </a:solidFill>
            </a:endParaRPr>
          </a:p>
        </p:txBody>
      </p:sp>
      <p:sp>
        <p:nvSpPr>
          <p:cNvPr id="46" name="TextBox 5"/>
          <p:cNvSpPr txBox="1"/>
          <p:nvPr/>
        </p:nvSpPr>
        <p:spPr>
          <a:xfrm>
            <a:off x="2806824" y="6019800"/>
            <a:ext cx="5606800" cy="4271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i="1" dirty="0">
                <a:solidFill>
                  <a:prstClr val="black"/>
                </a:solidFill>
                <a:cs typeface="Times New Roman" panose="02020603050405020304" pitchFamily="18" charset="0"/>
              </a:rPr>
              <a:t>** Costs for the first 100 days and Year 1 include the HSCT hospitalization costs</a:t>
            </a:r>
          </a:p>
          <a:p>
            <a:endParaRPr lang="en-US" sz="1200" i="1" dirty="0">
              <a:solidFill>
                <a:prstClr val="black"/>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1812800" y="838200"/>
            <a:ext cx="5065972" cy="369332"/>
          </a:xfrm>
          <a:prstGeom prst="rect">
            <a:avLst/>
          </a:prstGeom>
          <a:noFill/>
        </p:spPr>
        <p:txBody>
          <a:bodyPr wrap="square" rtlCol="0">
            <a:spAutoFit/>
          </a:bodyPr>
          <a:lstStyle/>
          <a:p>
            <a:r>
              <a:rPr lang="en-US" dirty="0">
                <a:solidFill>
                  <a:prstClr val="black"/>
                </a:solidFill>
                <a:latin typeface="Franklin Gothic Book"/>
                <a:cs typeface="Arial" pitchFamily="34" charset="0"/>
              </a:rPr>
              <a:t>Figure 2: Total Healthcare Costs (Mean) </a:t>
            </a:r>
          </a:p>
        </p:txBody>
      </p:sp>
      <p:grpSp>
        <p:nvGrpSpPr>
          <p:cNvPr id="20" name="Group 19"/>
          <p:cNvGrpSpPr/>
          <p:nvPr/>
        </p:nvGrpSpPr>
        <p:grpSpPr>
          <a:xfrm>
            <a:off x="1812800" y="1459405"/>
            <a:ext cx="8626600" cy="4406576"/>
            <a:chOff x="2093582" y="175974"/>
            <a:chExt cx="6795559" cy="4343400"/>
          </a:xfrm>
        </p:grpSpPr>
        <p:graphicFrame>
          <p:nvGraphicFramePr>
            <p:cNvPr id="21" name="Chart 20"/>
            <p:cNvGraphicFramePr/>
            <p:nvPr>
              <p:extLst/>
            </p:nvPr>
          </p:nvGraphicFramePr>
          <p:xfrm>
            <a:off x="2093582" y="175974"/>
            <a:ext cx="679555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
            <p:cNvSpPr txBox="1"/>
            <p:nvPr/>
          </p:nvSpPr>
          <p:spPr>
            <a:xfrm>
              <a:off x="4458337" y="4243149"/>
              <a:ext cx="2814109"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solidFill>
                    <a:prstClr val="black"/>
                  </a:solidFill>
                  <a:cs typeface="Times New Roman" panose="02020603050405020304" pitchFamily="18" charset="0"/>
                </a:rPr>
                <a:t>Period following the HSCT</a:t>
              </a:r>
              <a:endParaRPr lang="en-US" sz="1400" dirty="0">
                <a:solidFill>
                  <a:prstClr val="black"/>
                </a:solidFill>
                <a:cs typeface="Times New Roman" panose="02020603050405020304" pitchFamily="18" charset="0"/>
              </a:endParaRPr>
            </a:p>
            <a:p>
              <a:pPr algn="ctr"/>
              <a:endParaRPr lang="en-US" sz="1200" dirty="0">
                <a:solidFill>
                  <a:prstClr val="black"/>
                </a:solidFill>
                <a:latin typeface="Times New Roman" panose="02020603050405020304" pitchFamily="18" charset="0"/>
                <a:cs typeface="Times New Roman" panose="02020603050405020304" pitchFamily="18" charset="0"/>
              </a:endParaRPr>
            </a:p>
          </p:txBody>
        </p:sp>
      </p:grpSp>
      <p:sp>
        <p:nvSpPr>
          <p:cNvPr id="23" name="TextBox 5"/>
          <p:cNvSpPr txBox="1"/>
          <p:nvPr/>
        </p:nvSpPr>
        <p:spPr>
          <a:xfrm>
            <a:off x="5127500" y="1524000"/>
            <a:ext cx="685800" cy="175397"/>
          </a:xfrm>
          <a:prstGeom prst="rect">
            <a:avLst/>
          </a:prstGeom>
          <a:solidFill>
            <a:schemeClr val="bg1">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000" i="1" dirty="0">
                <a:solidFill>
                  <a:prstClr val="black"/>
                </a:solidFill>
                <a:cs typeface="Times New Roman" panose="02020603050405020304" pitchFamily="18" charset="0"/>
              </a:rPr>
              <a:t>n = 128</a:t>
            </a:r>
          </a:p>
        </p:txBody>
      </p:sp>
      <p:sp>
        <p:nvSpPr>
          <p:cNvPr id="24" name="Diamond 23"/>
          <p:cNvSpPr/>
          <p:nvPr/>
        </p:nvSpPr>
        <p:spPr>
          <a:xfrm>
            <a:off x="9833610" y="5034280"/>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5"/>
          <p:cNvSpPr txBox="1"/>
          <p:nvPr/>
        </p:nvSpPr>
        <p:spPr>
          <a:xfrm>
            <a:off x="2895600" y="2665256"/>
            <a:ext cx="685800" cy="175397"/>
          </a:xfrm>
          <a:prstGeom prst="rect">
            <a:avLst/>
          </a:prstGeom>
          <a:solidFill>
            <a:schemeClr val="bg1">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000" i="1" dirty="0">
                <a:solidFill>
                  <a:prstClr val="black"/>
                </a:solidFill>
                <a:cs typeface="Times New Roman" panose="02020603050405020304" pitchFamily="18" charset="0"/>
              </a:rPr>
              <a:t>n = 209</a:t>
            </a:r>
          </a:p>
        </p:txBody>
      </p:sp>
      <p:sp>
        <p:nvSpPr>
          <p:cNvPr id="33" name="TextBox 5"/>
          <p:cNvSpPr txBox="1"/>
          <p:nvPr/>
        </p:nvSpPr>
        <p:spPr>
          <a:xfrm>
            <a:off x="4002886" y="2223938"/>
            <a:ext cx="685800" cy="175397"/>
          </a:xfrm>
          <a:prstGeom prst="rect">
            <a:avLst/>
          </a:prstGeom>
          <a:solidFill>
            <a:schemeClr val="bg1">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000" i="1" dirty="0">
                <a:solidFill>
                  <a:prstClr val="black"/>
                </a:solidFill>
                <a:cs typeface="Times New Roman" panose="02020603050405020304" pitchFamily="18" charset="0"/>
              </a:rPr>
              <a:t>n = 196</a:t>
            </a:r>
          </a:p>
        </p:txBody>
      </p:sp>
      <p:sp>
        <p:nvSpPr>
          <p:cNvPr id="41" name="TextBox 5"/>
          <p:cNvSpPr txBox="1"/>
          <p:nvPr/>
        </p:nvSpPr>
        <p:spPr>
          <a:xfrm>
            <a:off x="6192972" y="4054113"/>
            <a:ext cx="685800" cy="199852"/>
          </a:xfrm>
          <a:prstGeom prst="rect">
            <a:avLst/>
          </a:prstGeom>
          <a:solidFill>
            <a:schemeClr val="bg1">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000" i="1" dirty="0">
                <a:solidFill>
                  <a:prstClr val="black"/>
                </a:solidFill>
                <a:cs typeface="Times New Roman" panose="02020603050405020304" pitchFamily="18" charset="0"/>
              </a:rPr>
              <a:t>n = 73</a:t>
            </a:r>
          </a:p>
        </p:txBody>
      </p:sp>
      <p:sp>
        <p:nvSpPr>
          <p:cNvPr id="42" name="TextBox 5"/>
          <p:cNvSpPr txBox="1"/>
          <p:nvPr/>
        </p:nvSpPr>
        <p:spPr>
          <a:xfrm>
            <a:off x="7270955" y="4054113"/>
            <a:ext cx="685800" cy="199852"/>
          </a:xfrm>
          <a:prstGeom prst="rect">
            <a:avLst/>
          </a:prstGeom>
          <a:solidFill>
            <a:schemeClr val="bg1">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000" i="1" dirty="0">
                <a:solidFill>
                  <a:prstClr val="black"/>
                </a:solidFill>
                <a:cs typeface="Times New Roman" panose="02020603050405020304" pitchFamily="18" charset="0"/>
              </a:rPr>
              <a:t>n = 46</a:t>
            </a:r>
          </a:p>
        </p:txBody>
      </p:sp>
      <p:sp>
        <p:nvSpPr>
          <p:cNvPr id="43" name="Diamond 42"/>
          <p:cNvSpPr/>
          <p:nvPr/>
        </p:nvSpPr>
        <p:spPr>
          <a:xfrm>
            <a:off x="8763000" y="5034280"/>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Diamond 43"/>
          <p:cNvSpPr/>
          <p:nvPr/>
        </p:nvSpPr>
        <p:spPr>
          <a:xfrm>
            <a:off x="7618617" y="5024121"/>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iamond 44"/>
          <p:cNvSpPr/>
          <p:nvPr/>
        </p:nvSpPr>
        <p:spPr>
          <a:xfrm>
            <a:off x="6499677" y="4964748"/>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Diamond 47"/>
          <p:cNvSpPr/>
          <p:nvPr/>
        </p:nvSpPr>
        <p:spPr>
          <a:xfrm>
            <a:off x="5370194" y="2771051"/>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Diamond 48"/>
          <p:cNvSpPr/>
          <p:nvPr/>
        </p:nvSpPr>
        <p:spPr>
          <a:xfrm>
            <a:off x="4261011" y="3409948"/>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Diamond 49"/>
          <p:cNvSpPr/>
          <p:nvPr/>
        </p:nvSpPr>
        <p:spPr>
          <a:xfrm>
            <a:off x="3155631" y="3733800"/>
            <a:ext cx="57150" cy="5461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iamond 4"/>
          <p:cNvSpPr/>
          <p:nvPr/>
        </p:nvSpPr>
        <p:spPr>
          <a:xfrm>
            <a:off x="9220201" y="2133601"/>
            <a:ext cx="104775" cy="90337"/>
          </a:xfrm>
          <a:prstGeom prst="diamon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85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
            <a:ext cx="8853714" cy="624114"/>
          </a:xfrm>
        </p:spPr>
        <p:txBody>
          <a:bodyPr>
            <a:normAutofit/>
          </a:bodyPr>
          <a:lstStyle/>
          <a:p>
            <a:r>
              <a:rPr lang="en-US" dirty="0" smtClean="0">
                <a:solidFill>
                  <a:schemeClr val="tx1"/>
                </a:solidFill>
              </a:rPr>
              <a:t>Distribution of Total Healthcare Costs</a:t>
            </a:r>
            <a:endParaRPr lang="en-US" dirty="0">
              <a:solidFill>
                <a:schemeClr val="tx1"/>
              </a:solidFill>
            </a:endParaRPr>
          </a:p>
        </p:txBody>
      </p:sp>
      <p:sp>
        <p:nvSpPr>
          <p:cNvPr id="2" name="TextBox 1"/>
          <p:cNvSpPr txBox="1"/>
          <p:nvPr/>
        </p:nvSpPr>
        <p:spPr>
          <a:xfrm>
            <a:off x="1752600" y="5943601"/>
            <a:ext cx="8763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latin typeface="Franklin Gothic Book"/>
              </a:rPr>
              <a:t>High </a:t>
            </a:r>
            <a:r>
              <a:rPr lang="en-US" dirty="0">
                <a:solidFill>
                  <a:prstClr val="black"/>
                </a:solidFill>
                <a:latin typeface="Franklin Gothic Book"/>
              </a:rPr>
              <a:t>variation in healthcare costs across </a:t>
            </a:r>
            <a:r>
              <a:rPr lang="en-US" dirty="0">
                <a:solidFill>
                  <a:prstClr val="black"/>
                </a:solidFill>
                <a:latin typeface="Franklin Gothic Book"/>
              </a:rPr>
              <a:t>individual patients; a small proportion of patients account for the majority of the total costs</a:t>
            </a:r>
            <a:endParaRPr lang="en-US" dirty="0">
              <a:solidFill>
                <a:prstClr val="black"/>
              </a:solidFill>
              <a:latin typeface="Franklin Gothic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43" y="801493"/>
            <a:ext cx="6664657" cy="49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523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304800"/>
            <a:ext cx="8229600" cy="1143000"/>
          </a:xfrm>
        </p:spPr>
        <p:txBody>
          <a:bodyPr/>
          <a:lstStyle/>
          <a:p>
            <a:pPr eaLnBrk="1" hangingPunct="1"/>
            <a:r>
              <a:rPr lang="en-US" dirty="0"/>
              <a:t>Where will be in 5 years?</a:t>
            </a:r>
          </a:p>
        </p:txBody>
      </p:sp>
      <p:sp>
        <p:nvSpPr>
          <p:cNvPr id="15363" name="Content Placeholder 2"/>
          <p:cNvSpPr>
            <a:spLocks noGrp="1"/>
          </p:cNvSpPr>
          <p:nvPr>
            <p:ph idx="1"/>
          </p:nvPr>
        </p:nvSpPr>
        <p:spPr>
          <a:xfrm>
            <a:off x="1676400" y="1676400"/>
            <a:ext cx="88024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Care will be more continuous, collaborative with the patient, and increasingly </a:t>
            </a:r>
            <a:r>
              <a:rPr lang="en-US" sz="2400" i="1" kern="1200" dirty="0">
                <a:solidFill>
                  <a:prstClr val="black"/>
                </a:solidFill>
                <a:latin typeface="Microsoft New Tai Lue" pitchFamily="34" charset="0"/>
                <a:cs typeface="Microsoft New Tai Lue" pitchFamily="34" charset="0"/>
              </a:rPr>
              <a:t>non-visit centered-</a:t>
            </a:r>
          </a:p>
          <a:p>
            <a:pPr marL="850392" lvl="1" indent="-457200" eaLnBrk="1" fontAlgn="auto" hangingPunct="1">
              <a:spcAft>
                <a:spcPts val="0"/>
              </a:spcAft>
              <a:buClr>
                <a:srgbClr val="0F6FC6"/>
              </a:buClr>
              <a:buSzPct val="85000"/>
              <a:buFont typeface="Arial" panose="020B0604020202020204" pitchFamily="34" charset="0"/>
              <a:buChar char="•"/>
            </a:pPr>
            <a:r>
              <a:rPr lang="en-US" sz="2400" i="1" kern="1200" dirty="0">
                <a:solidFill>
                  <a:prstClr val="black"/>
                </a:solidFill>
                <a:latin typeface="Microsoft New Tai Lue" pitchFamily="34" charset="0"/>
                <a:cs typeface="Microsoft New Tai Lue" pitchFamily="34" charset="0"/>
              </a:rPr>
              <a:t>telemedicine</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Coverage will still largely be employer-based, but there will be a clear move to defined contribution and then letting the market work</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Medicare, Medicaid and Public Employee plans  may increasingly converge; exchanges will continue to increase around ACO’s and CCO’s</a:t>
            </a:r>
          </a:p>
          <a:p>
            <a:pPr marL="850392" lvl="1" indent="-457200" eaLnBrk="1" fontAlgn="auto" hangingPunct="1">
              <a:spcAft>
                <a:spcPts val="0"/>
              </a:spcAft>
              <a:buClr>
                <a:srgbClr val="0F6FC6"/>
              </a:buClr>
              <a:buSzPct val="85000"/>
              <a:buFont typeface="Arial" panose="020B0604020202020204" pitchFamily="34" charset="0"/>
              <a:buChar char="•"/>
            </a:pPr>
            <a:r>
              <a:rPr lang="en-US" sz="2400" kern="1200" dirty="0">
                <a:solidFill>
                  <a:prstClr val="black"/>
                </a:solidFill>
                <a:latin typeface="Microsoft New Tai Lue" pitchFamily="34" charset="0"/>
                <a:cs typeface="Microsoft New Tai Lue" pitchFamily="34" charset="0"/>
              </a:rPr>
              <a:t>There will not be a single payer, and commercial insurance will not go away, but it will be a much smaller portion of the market</a:t>
            </a:r>
          </a:p>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Microsoft New Tai Lue" pitchFamily="34" charset="0"/>
              <a:cs typeface="Microsoft New Tai Lue" pitchFamily="34" charset="0"/>
            </a:endParaRPr>
          </a:p>
        </p:txBody>
      </p:sp>
    </p:spTree>
    <p:extLst>
      <p:ext uri="{BB962C8B-B14F-4D97-AF65-F5344CB8AC3E}">
        <p14:creationId xmlns:p14="http://schemas.microsoft.com/office/powerpoint/2010/main" val="3478536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0" y="304800"/>
            <a:ext cx="8229600" cy="1143000"/>
          </a:xfrm>
        </p:spPr>
        <p:txBody>
          <a:bodyPr/>
          <a:lstStyle/>
          <a:p>
            <a:pPr eaLnBrk="1" hangingPunct="1"/>
            <a:r>
              <a:rPr lang="en-US" dirty="0"/>
              <a:t>Where will be in 10 years?</a:t>
            </a:r>
          </a:p>
        </p:txBody>
      </p:sp>
      <p:sp>
        <p:nvSpPr>
          <p:cNvPr id="15363" name="Content Placeholder 2"/>
          <p:cNvSpPr>
            <a:spLocks noGrp="1"/>
          </p:cNvSpPr>
          <p:nvPr>
            <p:ph idx="1"/>
          </p:nvPr>
        </p:nvSpPr>
        <p:spPr>
          <a:xfrm>
            <a:off x="1524000" y="1676400"/>
            <a:ext cx="8991600"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sz="2800" kern="1200" dirty="0">
                <a:solidFill>
                  <a:prstClr val="black"/>
                </a:solidFill>
                <a:latin typeface="Microsoft New Tai Lue" pitchFamily="34" charset="0"/>
                <a:cs typeface="Microsoft New Tai Lue" pitchFamily="34" charset="0"/>
              </a:rPr>
              <a:t>Outcomes will be better</a:t>
            </a:r>
          </a:p>
          <a:p>
            <a:pPr marL="850392" lvl="1" indent="-457200" eaLnBrk="1" fontAlgn="auto" hangingPunct="1">
              <a:spcAft>
                <a:spcPts val="0"/>
              </a:spcAft>
              <a:buClr>
                <a:srgbClr val="0F6FC6"/>
              </a:buClr>
              <a:buSzPct val="85000"/>
              <a:buFont typeface="Arial" panose="020B0604020202020204" pitchFamily="34" charset="0"/>
              <a:buChar char="•"/>
            </a:pPr>
            <a:r>
              <a:rPr lang="en-US" sz="2800" kern="1200" dirty="0">
                <a:solidFill>
                  <a:prstClr val="black"/>
                </a:solidFill>
                <a:latin typeface="Microsoft New Tai Lue" pitchFamily="34" charset="0"/>
                <a:cs typeface="Microsoft New Tai Lue" pitchFamily="34" charset="0"/>
              </a:rPr>
              <a:t>Interdisciplinary team-based care, based on readily available evidence, will improve    provider’s job satisfaction and performance</a:t>
            </a:r>
          </a:p>
          <a:p>
            <a:pPr marL="850392" lvl="1" indent="-457200" eaLnBrk="1" fontAlgn="auto" hangingPunct="1">
              <a:spcAft>
                <a:spcPts val="0"/>
              </a:spcAft>
              <a:buClr>
                <a:srgbClr val="0F6FC6"/>
              </a:buClr>
              <a:buSzPct val="85000"/>
              <a:buFont typeface="Arial" panose="020B0604020202020204" pitchFamily="34" charset="0"/>
              <a:buChar char="•"/>
            </a:pPr>
            <a:r>
              <a:rPr lang="en-US" sz="2800" kern="1200" dirty="0">
                <a:solidFill>
                  <a:prstClr val="black"/>
                </a:solidFill>
                <a:latin typeface="Microsoft New Tai Lue" pitchFamily="34" charset="0"/>
                <a:cs typeface="Microsoft New Tai Lue" pitchFamily="34" charset="0"/>
              </a:rPr>
              <a:t>Patients will have access to much more medical information and be better informed; they will change their relationship with physicians and other providers to one of a “partner and trusted advisor” in decision-making about their health</a:t>
            </a:r>
          </a:p>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Microsoft New Tai Lue" pitchFamily="34" charset="0"/>
              <a:cs typeface="Microsoft New Tai Lue" pitchFamily="34" charset="0"/>
            </a:endParaRPr>
          </a:p>
        </p:txBody>
      </p:sp>
    </p:spTree>
    <p:extLst>
      <p:ext uri="{BB962C8B-B14F-4D97-AF65-F5344CB8AC3E}">
        <p14:creationId xmlns:p14="http://schemas.microsoft.com/office/powerpoint/2010/main" val="385383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dirty="0" smtClean="0">
                <a:ea typeface="ＭＳ Ｐゴシック"/>
                <a:cs typeface="ＭＳ Ｐゴシック"/>
              </a:rPr>
              <a:t>Provider Principles  </a:t>
            </a:r>
          </a:p>
        </p:txBody>
      </p:sp>
      <p:sp>
        <p:nvSpPr>
          <p:cNvPr id="90115" name="Content Placeholder 2"/>
          <p:cNvSpPr>
            <a:spLocks noGrp="1"/>
          </p:cNvSpPr>
          <p:nvPr>
            <p:ph idx="1"/>
          </p:nvPr>
        </p:nvSpPr>
        <p:spPr/>
        <p:txBody>
          <a:bodyPr/>
          <a:lstStyle/>
          <a:p>
            <a:r>
              <a:rPr lang="en-US" dirty="0">
                <a:ea typeface="ＭＳ Ｐゴシック"/>
                <a:cs typeface="ＭＳ Ｐゴシック"/>
              </a:rPr>
              <a:t>Primary goal is the direct delivery of care to patients</a:t>
            </a:r>
          </a:p>
          <a:p>
            <a:r>
              <a:rPr lang="en-US" dirty="0">
                <a:ea typeface="ＭＳ Ｐゴシック"/>
                <a:cs typeface="ＭＳ Ｐゴシック"/>
              </a:rPr>
              <a:t>The patient is the center of our attention.</a:t>
            </a:r>
          </a:p>
        </p:txBody>
      </p:sp>
      <p:grpSp>
        <p:nvGrpSpPr>
          <p:cNvPr id="10" name="Group 9"/>
          <p:cNvGrpSpPr/>
          <p:nvPr/>
        </p:nvGrpSpPr>
        <p:grpSpPr>
          <a:xfrm>
            <a:off x="4385442" y="3294993"/>
            <a:ext cx="2819400" cy="2743200"/>
            <a:chOff x="2861442" y="3294993"/>
            <a:chExt cx="2819400" cy="2743200"/>
          </a:xfrm>
        </p:grpSpPr>
        <p:sp>
          <p:nvSpPr>
            <p:cNvPr id="6" name="Donut 5"/>
            <p:cNvSpPr/>
            <p:nvPr/>
          </p:nvSpPr>
          <p:spPr>
            <a:xfrm>
              <a:off x="3390189" y="3818760"/>
              <a:ext cx="1730375" cy="1727200"/>
            </a:xfrm>
            <a:prstGeom prst="donut">
              <a:avLst>
                <a:gd name="adj" fmla="val 1357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7" name="Donut 6"/>
            <p:cNvSpPr/>
            <p:nvPr/>
          </p:nvSpPr>
          <p:spPr>
            <a:xfrm>
              <a:off x="2861442" y="3294993"/>
              <a:ext cx="2819400" cy="2743200"/>
            </a:xfrm>
            <a:prstGeom prst="donut">
              <a:avLst>
                <a:gd name="adj" fmla="val 938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grpSp>
          <p:nvGrpSpPr>
            <p:cNvPr id="9" name="Group 8"/>
            <p:cNvGrpSpPr/>
            <p:nvPr/>
          </p:nvGrpSpPr>
          <p:grpSpPr>
            <a:xfrm>
              <a:off x="3804308" y="4259756"/>
              <a:ext cx="889000" cy="863600"/>
              <a:chOff x="3757011" y="4196693"/>
              <a:chExt cx="889000" cy="863600"/>
            </a:xfrm>
          </p:grpSpPr>
          <p:sp>
            <p:nvSpPr>
              <p:cNvPr id="4" name="Donut 3"/>
              <p:cNvSpPr/>
              <p:nvPr/>
            </p:nvSpPr>
            <p:spPr>
              <a:xfrm>
                <a:off x="3757011" y="4196693"/>
                <a:ext cx="889000" cy="863600"/>
              </a:xfrm>
              <a:prstGeom prst="donut">
                <a:avLst>
                  <a:gd name="adj" fmla="val 242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90119" name="TextBox 7"/>
              <p:cNvSpPr txBox="1">
                <a:spLocks noChangeArrowheads="1"/>
              </p:cNvSpPr>
              <p:nvPr/>
            </p:nvSpPr>
            <p:spPr bwMode="auto">
              <a:xfrm>
                <a:off x="3946142" y="4441606"/>
                <a:ext cx="452437" cy="338138"/>
              </a:xfrm>
              <a:prstGeom prst="rect">
                <a:avLst/>
              </a:prstGeom>
              <a:noFill/>
              <a:ln w="9525">
                <a:noFill/>
                <a:miter lim="800000"/>
                <a:headEnd/>
                <a:tailEnd/>
              </a:ln>
            </p:spPr>
            <p:txBody>
              <a:bodyPr>
                <a:spAutoFit/>
              </a:bodyPr>
              <a:lstStyle/>
              <a:p>
                <a:r>
                  <a:rPr lang="en-US" sz="1600" b="1" dirty="0">
                    <a:solidFill>
                      <a:srgbClr val="000000"/>
                    </a:solidFill>
                    <a:latin typeface="Palatino Linotype" pitchFamily="18" charset="0"/>
                    <a:ea typeface="ＭＳ Ｐゴシック"/>
                  </a:rPr>
                  <a:t>PT</a:t>
                </a:r>
              </a:p>
            </p:txBody>
          </p:sp>
        </p:grpSp>
      </p:grpSp>
      <p:sp>
        <p:nvSpPr>
          <p:cNvPr id="90120" name="Slide Number Placeholder 2"/>
          <p:cNvSpPr txBox="1">
            <a:spLocks/>
          </p:cNvSpPr>
          <p:nvPr/>
        </p:nvSpPr>
        <p:spPr bwMode="auto">
          <a:xfrm>
            <a:off x="9448800" y="6477000"/>
            <a:ext cx="685800" cy="381000"/>
          </a:xfrm>
          <a:prstGeom prst="rect">
            <a:avLst/>
          </a:prstGeom>
          <a:noFill/>
          <a:ln w="9525">
            <a:noFill/>
            <a:miter lim="800000"/>
            <a:headEnd/>
            <a:tailEnd/>
          </a:ln>
        </p:spPr>
        <p:txBody>
          <a:bodyPr/>
          <a:lstStyle/>
          <a:p>
            <a:fld id="{F68E4B7B-8610-4F9D-9D9C-23111933D293}" type="slidenum">
              <a:rPr lang="en-US" sz="1200" b="1">
                <a:solidFill>
                  <a:srgbClr val="FFFFFF"/>
                </a:solidFill>
                <a:latin typeface="Franklin Gothic Medium" pitchFamily="34" charset="0"/>
                <a:ea typeface="ＭＳ Ｐゴシック"/>
              </a:rPr>
              <a:pPr/>
              <a:t>4</a:t>
            </a:fld>
            <a:endParaRPr lang="en-US" sz="1200" b="1">
              <a:solidFill>
                <a:srgbClr val="FFFFFF"/>
              </a:solidFill>
              <a:latin typeface="Franklin Gothic Medium" pitchFamily="34" charset="0"/>
              <a:ea typeface="ＭＳ Ｐゴシック"/>
            </a:endParaRPr>
          </a:p>
        </p:txBody>
      </p:sp>
    </p:spTree>
    <p:extLst>
      <p:ext uri="{BB962C8B-B14F-4D97-AF65-F5344CB8AC3E}">
        <p14:creationId xmlns:p14="http://schemas.microsoft.com/office/powerpoint/2010/main" val="5691074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Down to Brass Tacks</a:t>
            </a:r>
            <a:endParaRPr lang="en-US" dirty="0"/>
          </a:p>
        </p:txBody>
      </p:sp>
      <p:sp>
        <p:nvSpPr>
          <p:cNvPr id="3" name="Content Placeholder 2"/>
          <p:cNvSpPr>
            <a:spLocks noGrp="1"/>
          </p:cNvSpPr>
          <p:nvPr>
            <p:ph idx="1"/>
          </p:nvPr>
        </p:nvSpPr>
        <p:spPr/>
        <p:txBody>
          <a:bodyPr/>
          <a:lstStyle/>
          <a:p>
            <a:r>
              <a:rPr lang="en-US" b="1" dirty="0"/>
              <a:t>Brass tacks</a:t>
            </a:r>
            <a:r>
              <a:rPr lang="en-US" dirty="0"/>
              <a:t> are a type of pin or nail, sometimes called a drawing pin. In colloquial English, the phrase to </a:t>
            </a:r>
            <a:r>
              <a:rPr lang="en-US" b="1" dirty="0"/>
              <a:t>get down to brass tacks</a:t>
            </a:r>
            <a:r>
              <a:rPr lang="en-US" dirty="0"/>
              <a:t> is an idiom that means to focus on essential details, such as measuring out the precise amount of an item for sale</a:t>
            </a:r>
            <a:r>
              <a:rPr lang="en-US" dirty="0" smtClean="0"/>
              <a:t>.</a:t>
            </a:r>
          </a:p>
          <a:p>
            <a:endParaRPr lang="en-US" dirty="0"/>
          </a:p>
          <a:p>
            <a:r>
              <a:rPr lang="en-US" dirty="0" smtClean="0"/>
              <a:t>Brass Tacks for the AGFBT = What’s the societal ROI?</a:t>
            </a:r>
          </a:p>
          <a:p>
            <a:pPr lvl="1"/>
            <a:r>
              <a:rPr lang="en-US" dirty="0" smtClean="0"/>
              <a:t>What’s the value of HCT</a:t>
            </a:r>
          </a:p>
          <a:p>
            <a:pPr lvl="1"/>
            <a:r>
              <a:rPr lang="en-US" dirty="0" smtClean="0"/>
              <a:t>How do we pay for it?</a:t>
            </a:r>
            <a:endParaRPr lang="en-US" dirty="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40</a:t>
            </a:fld>
            <a:endParaRPr lang="en-US" altLang="en-US" dirty="0"/>
          </a:p>
        </p:txBody>
      </p:sp>
    </p:spTree>
    <p:extLst>
      <p:ext uri="{BB962C8B-B14F-4D97-AF65-F5344CB8AC3E}">
        <p14:creationId xmlns:p14="http://schemas.microsoft.com/office/powerpoint/2010/main" val="4075846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a:t>
            </a:r>
            <a:endParaRPr lang="en-US" dirty="0"/>
          </a:p>
        </p:txBody>
      </p:sp>
      <p:sp>
        <p:nvSpPr>
          <p:cNvPr id="4" name="Rectangle 3"/>
          <p:cNvSpPr/>
          <p:nvPr/>
        </p:nvSpPr>
        <p:spPr>
          <a:xfrm>
            <a:off x="4253992" y="2962871"/>
            <a:ext cx="3684021" cy="584775"/>
          </a:xfrm>
          <a:prstGeom prst="rect">
            <a:avLst/>
          </a:prstGeom>
          <a:noFill/>
        </p:spPr>
        <p:txBody>
          <a:bodyPr wrap="none" lIns="91440" tIns="45720" rIns="91440" bIns="45720">
            <a:spAutoFit/>
          </a:bodyPr>
          <a:lstStyle/>
          <a:p>
            <a:pPr algn="ctr"/>
            <a:r>
              <a:rPr lang="en-US" sz="3200" b="1" dirty="0">
                <a:solidFill>
                  <a:srgbClr val="004B84"/>
                </a:solidFill>
                <a:latin typeface="Calibri" panose="020F0502020204030204" pitchFamily="34" charset="0"/>
                <a:ea typeface="ＭＳ Ｐゴシック" charset="-128"/>
                <a:cs typeface="Arial"/>
              </a:rPr>
              <a:t>Value = Quality/Cost</a:t>
            </a:r>
          </a:p>
        </p:txBody>
      </p:sp>
      <p:sp>
        <p:nvSpPr>
          <p:cNvPr id="6" name="Rectangle 5"/>
          <p:cNvSpPr/>
          <p:nvPr/>
        </p:nvSpPr>
        <p:spPr>
          <a:xfrm>
            <a:off x="2020859" y="4218564"/>
            <a:ext cx="8150308" cy="1877437"/>
          </a:xfrm>
          <a:prstGeom prst="rect">
            <a:avLst/>
          </a:prstGeom>
          <a:noFill/>
        </p:spPr>
        <p:txBody>
          <a:bodyPr wrap="none" lIns="91440" tIns="45720" rIns="91440" bIns="45720">
            <a:spAutoFit/>
          </a:bodyPr>
          <a:lstStyle/>
          <a:p>
            <a:pPr algn="ctr"/>
            <a:r>
              <a:rPr lang="en-US" sz="3200" b="1" dirty="0">
                <a:solidFill>
                  <a:srgbClr val="004B84"/>
                </a:solidFill>
                <a:latin typeface="Calibri" panose="020F0502020204030204" pitchFamily="34" charset="0"/>
                <a:ea typeface="ＭＳ Ｐゴシック" charset="-128"/>
                <a:cs typeface="Arial"/>
              </a:rPr>
              <a:t>Value= </a:t>
            </a:r>
            <a:r>
              <a:rPr lang="en-US" sz="3200" b="1" u="sng" dirty="0">
                <a:solidFill>
                  <a:srgbClr val="004B84"/>
                </a:solidFill>
                <a:latin typeface="Calibri" panose="020F0502020204030204" pitchFamily="34" charset="0"/>
                <a:ea typeface="ＭＳ Ｐゴシック" charset="-128"/>
                <a:cs typeface="Arial"/>
              </a:rPr>
              <a:t>Health outcomes that matter to </a:t>
            </a:r>
            <a:r>
              <a:rPr lang="en-US" sz="3200" b="1" u="sng" dirty="0">
                <a:solidFill>
                  <a:srgbClr val="004B84"/>
                </a:solidFill>
                <a:latin typeface="Calibri" panose="020F0502020204030204" pitchFamily="34" charset="0"/>
                <a:ea typeface="ＭＳ Ｐゴシック" charset="-128"/>
                <a:cs typeface="Arial"/>
              </a:rPr>
              <a:t>patient</a:t>
            </a:r>
          </a:p>
          <a:p>
            <a:pPr algn="ctr"/>
            <a:r>
              <a:rPr lang="en-US" sz="3200" b="1" dirty="0">
                <a:solidFill>
                  <a:srgbClr val="004B84"/>
                </a:solidFill>
                <a:latin typeface="Calibri" panose="020F0502020204030204" pitchFamily="34" charset="0"/>
                <a:ea typeface="ＭＳ Ｐゴシック" charset="-128"/>
                <a:cs typeface="Arial"/>
              </a:rPr>
              <a:t>Cost </a:t>
            </a:r>
            <a:r>
              <a:rPr lang="en-US" sz="3200" b="1" dirty="0">
                <a:solidFill>
                  <a:srgbClr val="004B84"/>
                </a:solidFill>
                <a:latin typeface="Calibri" panose="020F0502020204030204" pitchFamily="34" charset="0"/>
                <a:ea typeface="ＭＳ Ｐゴシック" charset="-128"/>
                <a:cs typeface="Arial"/>
              </a:rPr>
              <a:t>of Delivery</a:t>
            </a:r>
          </a:p>
          <a:p>
            <a:pPr algn="ctr"/>
            <a:endParaRPr lang="en-US" sz="3200" b="1" dirty="0">
              <a:ln w="10541" cmpd="sng">
                <a:solidFill>
                  <a:srgbClr val="004B84">
                    <a:shade val="88000"/>
                    <a:satMod val="110000"/>
                  </a:srgbClr>
                </a:solidFill>
                <a:prstDash val="solid"/>
              </a:ln>
              <a:gradFill>
                <a:gsLst>
                  <a:gs pos="0">
                    <a:srgbClr val="004B84">
                      <a:tint val="40000"/>
                      <a:satMod val="250000"/>
                    </a:srgbClr>
                  </a:gs>
                  <a:gs pos="9000">
                    <a:srgbClr val="004B84">
                      <a:tint val="52000"/>
                      <a:satMod val="300000"/>
                    </a:srgbClr>
                  </a:gs>
                  <a:gs pos="50000">
                    <a:srgbClr val="004B84">
                      <a:shade val="20000"/>
                      <a:satMod val="300000"/>
                    </a:srgbClr>
                  </a:gs>
                  <a:gs pos="79000">
                    <a:srgbClr val="004B84">
                      <a:tint val="52000"/>
                      <a:satMod val="300000"/>
                    </a:srgbClr>
                  </a:gs>
                  <a:gs pos="100000">
                    <a:srgbClr val="004B84">
                      <a:tint val="40000"/>
                      <a:satMod val="250000"/>
                    </a:srgbClr>
                  </a:gs>
                </a:gsLst>
                <a:lin ang="5400000"/>
              </a:gradFill>
              <a:latin typeface="Arial"/>
            </a:endParaRPr>
          </a:p>
          <a:p>
            <a:pPr algn="ctr"/>
            <a:r>
              <a:rPr lang="en-US" sz="2000" b="1" dirty="0">
                <a:ln w="10541" cmpd="sng">
                  <a:solidFill>
                    <a:srgbClr val="004B84">
                      <a:shade val="88000"/>
                      <a:satMod val="110000"/>
                    </a:srgbClr>
                  </a:solidFill>
                  <a:prstDash val="solid"/>
                </a:ln>
                <a:gradFill>
                  <a:gsLst>
                    <a:gs pos="0">
                      <a:srgbClr val="004B84">
                        <a:tint val="40000"/>
                        <a:satMod val="250000"/>
                      </a:srgbClr>
                    </a:gs>
                    <a:gs pos="9000">
                      <a:srgbClr val="004B84">
                        <a:tint val="52000"/>
                        <a:satMod val="300000"/>
                      </a:srgbClr>
                    </a:gs>
                    <a:gs pos="50000">
                      <a:srgbClr val="004B84">
                        <a:shade val="20000"/>
                        <a:satMod val="300000"/>
                      </a:srgbClr>
                    </a:gs>
                    <a:gs pos="79000">
                      <a:srgbClr val="004B84">
                        <a:tint val="52000"/>
                        <a:satMod val="300000"/>
                      </a:srgbClr>
                    </a:gs>
                    <a:gs pos="100000">
                      <a:srgbClr val="004B84">
                        <a:tint val="40000"/>
                        <a:satMod val="250000"/>
                      </a:srgbClr>
                    </a:gs>
                  </a:gsLst>
                  <a:lin ang="5400000"/>
                </a:gradFill>
                <a:latin typeface="Arial"/>
              </a:rPr>
              <a:t>					</a:t>
            </a:r>
            <a:r>
              <a:rPr lang="en-US" sz="1200" b="1" dirty="0">
                <a:solidFill>
                  <a:srgbClr val="004B84"/>
                </a:solidFill>
                <a:latin typeface="Calibri" panose="020F0502020204030204" pitchFamily="34" charset="0"/>
                <a:ea typeface="ＭＳ Ｐゴシック" charset="-128"/>
                <a:cs typeface="Arial"/>
              </a:rPr>
              <a:t>Adapted </a:t>
            </a:r>
            <a:r>
              <a:rPr lang="en-US" sz="1200" b="1" dirty="0">
                <a:solidFill>
                  <a:srgbClr val="004B84"/>
                </a:solidFill>
                <a:latin typeface="Calibri" panose="020F0502020204030204" pitchFamily="34" charset="0"/>
                <a:ea typeface="ＭＳ Ｐゴシック" charset="-128"/>
                <a:cs typeface="Arial"/>
              </a:rPr>
              <a:t>from Porter 2015</a:t>
            </a:r>
          </a:p>
        </p:txBody>
      </p:sp>
      <p:sp>
        <p:nvSpPr>
          <p:cNvPr id="8" name="Rectangle 7"/>
          <p:cNvSpPr/>
          <p:nvPr/>
        </p:nvSpPr>
        <p:spPr>
          <a:xfrm>
            <a:off x="2193499" y="2030342"/>
            <a:ext cx="8225265" cy="523220"/>
          </a:xfrm>
          <a:prstGeom prst="rect">
            <a:avLst/>
          </a:prstGeom>
          <a:noFill/>
        </p:spPr>
        <p:txBody>
          <a:bodyPr wrap="none" lIns="91440" tIns="45720" rIns="91440" bIns="45720">
            <a:spAutoFit/>
          </a:bodyPr>
          <a:lstStyle/>
          <a:p>
            <a:r>
              <a:rPr lang="en-US" sz="2800" b="1" dirty="0">
                <a:solidFill>
                  <a:srgbClr val="004B84"/>
                </a:solidFill>
                <a:latin typeface="Calibri" panose="020F0502020204030204" pitchFamily="34" charset="0"/>
                <a:ea typeface="ＭＳ Ｐゴシック" charset="-128"/>
                <a:cs typeface="Arial"/>
              </a:rPr>
              <a:t>Value proposition= </a:t>
            </a:r>
            <a:r>
              <a:rPr lang="en-US" sz="2800" b="1" dirty="0">
                <a:solidFill>
                  <a:srgbClr val="004B84"/>
                </a:solidFill>
                <a:latin typeface="Calibri" panose="020F0502020204030204" pitchFamily="34" charset="0"/>
                <a:ea typeface="ＭＳ Ｐゴシック" charset="-128"/>
                <a:cs typeface="Arial"/>
              </a:rPr>
              <a:t>Expensive, but potentially curative</a:t>
            </a:r>
            <a:endParaRPr lang="en-US" sz="2800" b="1" dirty="0">
              <a:solidFill>
                <a:srgbClr val="004B84"/>
              </a:solidFill>
              <a:latin typeface="Calibri" panose="020F0502020204030204" pitchFamily="34" charset="0"/>
              <a:ea typeface="ＭＳ Ｐゴシック" charset="-128"/>
              <a:cs typeface="Arial"/>
            </a:endParaRPr>
          </a:p>
        </p:txBody>
      </p:sp>
    </p:spTree>
    <p:extLst>
      <p:ext uri="{BB962C8B-B14F-4D97-AF65-F5344CB8AC3E}">
        <p14:creationId xmlns:p14="http://schemas.microsoft.com/office/powerpoint/2010/main" val="36450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xEl>
                                              <p:pRg st="0" end="0"/>
                                            </p:txEl>
                                          </p:spTgt>
                                        </p:tgtEl>
                                        <p:attrNameLst>
                                          <p:attrName>style.opacity</p:attrName>
                                        </p:attrNameLst>
                                      </p:cBhvr>
                                      <p:to>
                                        <p:strVal val="0.5"/>
                                      </p:to>
                                    </p:set>
                                    <p:animEffect filter="image" prLst="opacity: 0.5">
                                      <p:cBhvr rctx="IE">
                                        <p:cTn id="7" dur="indefinite"/>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4">
                                            <p:txEl>
                                              <p:pRg st="0" end="0"/>
                                            </p:txEl>
                                          </p:spTgt>
                                        </p:tgtEl>
                                        <p:attrNameLst>
                                          <p:attrName>style.opacity</p:attrName>
                                        </p:attrNameLst>
                                      </p:cBhvr>
                                      <p:to>
                                        <p:strVal val="0.5"/>
                                      </p:to>
                                    </p:set>
                                    <p:animEffect filter="image" prLst="opacity: 0.5">
                                      <p:cBhvr rctx="IE">
                                        <p:cTn id="12" dur="indefinite"/>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Components</a:t>
            </a:r>
            <a:endParaRPr lang="en-US" dirty="0"/>
          </a:p>
        </p:txBody>
      </p:sp>
      <p:sp>
        <p:nvSpPr>
          <p:cNvPr id="3" name="Content Placeholder 2"/>
          <p:cNvSpPr>
            <a:spLocks noGrp="1"/>
          </p:cNvSpPr>
          <p:nvPr>
            <p:ph idx="1"/>
          </p:nvPr>
        </p:nvSpPr>
        <p:spPr/>
        <p:txBody>
          <a:bodyPr/>
          <a:lstStyle/>
          <a:p>
            <a:r>
              <a:rPr lang="en-US" dirty="0" smtClean="0"/>
              <a:t>Health Outcomes that Matter to Patients</a:t>
            </a:r>
          </a:p>
          <a:p>
            <a:pPr lvl="1"/>
            <a:r>
              <a:rPr lang="en-US" dirty="0" smtClean="0"/>
              <a:t>Survival – OS and PFS</a:t>
            </a:r>
          </a:p>
          <a:p>
            <a:pPr lvl="1"/>
            <a:r>
              <a:rPr lang="en-US" dirty="0" smtClean="0"/>
              <a:t>Self-reported QOL</a:t>
            </a:r>
          </a:p>
          <a:p>
            <a:pPr lvl="1"/>
            <a:r>
              <a:rPr lang="en-US" dirty="0" smtClean="0"/>
              <a:t>Return to work/normal</a:t>
            </a:r>
          </a:p>
          <a:p>
            <a:pPr lvl="1"/>
            <a:r>
              <a:rPr lang="en-US" dirty="0" smtClean="0"/>
              <a:t>Financial Toxicity</a:t>
            </a:r>
          </a:p>
          <a:p>
            <a:r>
              <a:rPr lang="en-US" dirty="0" smtClean="0"/>
              <a:t>Cost of Care Delivered</a:t>
            </a:r>
          </a:p>
          <a:p>
            <a:pPr lvl="1"/>
            <a:r>
              <a:rPr lang="en-US" dirty="0" smtClean="0"/>
              <a:t>Claims data analysis  </a:t>
            </a:r>
          </a:p>
          <a:p>
            <a:pPr lvl="1"/>
            <a:r>
              <a:rPr lang="en-US" dirty="0" smtClean="0"/>
              <a:t>Evidence-based care</a:t>
            </a:r>
          </a:p>
          <a:p>
            <a:pPr lvl="1"/>
            <a:r>
              <a:rPr lang="en-US" dirty="0" smtClean="0"/>
              <a:t>Waste/Inefficiencies</a:t>
            </a:r>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42</a:t>
            </a:fld>
            <a:endParaRPr lang="en-US" altLang="en-US" dirty="0"/>
          </a:p>
        </p:txBody>
      </p:sp>
      <p:sp>
        <p:nvSpPr>
          <p:cNvPr id="5" name="Right Brace 4"/>
          <p:cNvSpPr/>
          <p:nvPr/>
        </p:nvSpPr>
        <p:spPr>
          <a:xfrm>
            <a:off x="5867400" y="2057400"/>
            <a:ext cx="548640" cy="1371600"/>
          </a:xfrm>
          <a:prstGeom prst="righ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 name="Rounded Rectangle 5"/>
          <p:cNvSpPr/>
          <p:nvPr/>
        </p:nvSpPr>
        <p:spPr>
          <a:xfrm>
            <a:off x="6705600" y="2362200"/>
            <a:ext cx="28956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FFFF"/>
                </a:solidFill>
              </a:rPr>
              <a:t>HSR Working Groups, PCORI Efforts</a:t>
            </a:r>
            <a:endParaRPr lang="en-US" dirty="0">
              <a:solidFill>
                <a:srgbClr val="FFFFFF"/>
              </a:solidFill>
            </a:endParaRPr>
          </a:p>
        </p:txBody>
      </p:sp>
      <p:sp>
        <p:nvSpPr>
          <p:cNvPr id="7" name="Right Arrow 6"/>
          <p:cNvSpPr/>
          <p:nvPr/>
        </p:nvSpPr>
        <p:spPr>
          <a:xfrm>
            <a:off x="5582195" y="4075611"/>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7"/>
          <p:cNvSpPr/>
          <p:nvPr/>
        </p:nvSpPr>
        <p:spPr>
          <a:xfrm>
            <a:off x="5582195" y="4484369"/>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a:off x="5588726" y="4893127"/>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6781800" y="3962401"/>
            <a:ext cx="2514600" cy="2656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FFFF"/>
                </a:solidFill>
              </a:rPr>
              <a:t>HSR/HE SIG Efforts</a:t>
            </a:r>
            <a:endParaRPr lang="en-US" dirty="0">
              <a:solidFill>
                <a:srgbClr val="FFFFFF"/>
              </a:solidFill>
            </a:endParaRPr>
          </a:p>
        </p:txBody>
      </p:sp>
      <p:sp>
        <p:nvSpPr>
          <p:cNvPr id="11" name="Rectangle 10"/>
          <p:cNvSpPr/>
          <p:nvPr/>
        </p:nvSpPr>
        <p:spPr>
          <a:xfrm>
            <a:off x="6801394" y="4391298"/>
            <a:ext cx="2495006" cy="2656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FFFFFF"/>
                </a:solidFill>
              </a:rPr>
              <a:t>Research, Guidelines</a:t>
            </a:r>
            <a:endParaRPr lang="en-US" sz="1600" dirty="0">
              <a:solidFill>
                <a:srgbClr val="FFFFFF"/>
              </a:solidFill>
            </a:endParaRPr>
          </a:p>
        </p:txBody>
      </p:sp>
      <p:sp>
        <p:nvSpPr>
          <p:cNvPr id="12" name="Rectangle 11"/>
          <p:cNvSpPr/>
          <p:nvPr/>
        </p:nvSpPr>
        <p:spPr>
          <a:xfrm>
            <a:off x="6781800" y="4800601"/>
            <a:ext cx="2514600" cy="2656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FFFF"/>
                </a:solidFill>
              </a:rPr>
              <a:t>AGFBT Subgroup</a:t>
            </a:r>
            <a:endParaRPr lang="en-US" dirty="0">
              <a:solidFill>
                <a:srgbClr val="FFFFFF"/>
              </a:solidFill>
            </a:endParaRPr>
          </a:p>
        </p:txBody>
      </p:sp>
    </p:spTree>
    <p:extLst>
      <p:ext uri="{BB962C8B-B14F-4D97-AF65-F5344CB8AC3E}">
        <p14:creationId xmlns:p14="http://schemas.microsoft.com/office/powerpoint/2010/main" val="1451239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Waste</a:t>
            </a:r>
            <a:endParaRPr lang="en-US" dirty="0"/>
          </a:p>
        </p:txBody>
      </p:sp>
      <p:sp>
        <p:nvSpPr>
          <p:cNvPr id="3" name="Content Placeholder 2"/>
          <p:cNvSpPr>
            <a:spLocks noGrp="1"/>
          </p:cNvSpPr>
          <p:nvPr>
            <p:ph idx="1"/>
          </p:nvPr>
        </p:nvSpPr>
        <p:spPr>
          <a:xfrm>
            <a:off x="1981200" y="1447800"/>
            <a:ext cx="3505200" cy="4343400"/>
          </a:xfrm>
        </p:spPr>
        <p:txBody>
          <a:bodyPr/>
          <a:lstStyle/>
          <a:p>
            <a:r>
              <a:rPr lang="en-US" dirty="0" smtClean="0"/>
              <a:t>American Society for Quality (ASQ) = </a:t>
            </a:r>
          </a:p>
          <a:p>
            <a:pPr marL="0" indent="0">
              <a:buNone/>
            </a:pPr>
            <a:r>
              <a:rPr lang="en-US" sz="2800" i="1" dirty="0"/>
              <a:t>“healthcare services that do not add value or improve patient outcomes”</a:t>
            </a:r>
          </a:p>
          <a:p>
            <a:pPr marL="0" indent="0">
              <a:buNone/>
            </a:pPr>
            <a:endParaRPr lang="en-US" sz="2800" i="1" dirty="0"/>
          </a:p>
          <a:p>
            <a:pPr marL="0" indent="0">
              <a:buNone/>
            </a:pPr>
            <a:r>
              <a:rPr lang="en-US" sz="2800" i="1" dirty="0"/>
              <a:t>BE   LEAN!!!!!!</a:t>
            </a:r>
            <a:endParaRPr lang="en-US" i="1" dirty="0" smtClean="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43</a:t>
            </a:fld>
            <a:endParaRPr lang="en-US" altLang="en-US" dirty="0"/>
          </a:p>
        </p:txBody>
      </p:sp>
      <p:pic>
        <p:nvPicPr>
          <p:cNvPr id="5" name="Picture 4"/>
          <p:cNvPicPr>
            <a:picLocks noChangeAspect="1"/>
          </p:cNvPicPr>
          <p:nvPr/>
        </p:nvPicPr>
        <p:blipFill rotWithShape="1">
          <a:blip r:embed="rId2"/>
          <a:srcRect l="22836" t="20834" r="41707" b="11859"/>
          <a:stretch/>
        </p:blipFill>
        <p:spPr>
          <a:xfrm>
            <a:off x="5638800" y="1482634"/>
            <a:ext cx="44958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32379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rogressreport.cancer.gov/graphs-jpeg/lco3.jpg"/>
          <p:cNvPicPr>
            <a:picLocks noChangeAspect="1" noChangeArrowheads="1"/>
          </p:cNvPicPr>
          <p:nvPr/>
        </p:nvPicPr>
        <p:blipFill>
          <a:blip r:embed="rId2" cstate="print"/>
          <a:srcRect/>
          <a:stretch>
            <a:fillRect/>
          </a:stretch>
        </p:blipFill>
        <p:spPr bwMode="auto">
          <a:xfrm>
            <a:off x="2209800" y="47532"/>
            <a:ext cx="7772400" cy="6810469"/>
          </a:xfrm>
          <a:prstGeom prst="rect">
            <a:avLst/>
          </a:prstGeom>
          <a:noFill/>
        </p:spPr>
      </p:pic>
    </p:spTree>
    <p:extLst>
      <p:ext uri="{BB962C8B-B14F-4D97-AF65-F5344CB8AC3E}">
        <p14:creationId xmlns:p14="http://schemas.microsoft.com/office/powerpoint/2010/main" val="310514404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914400"/>
          </a:xfrm>
        </p:spPr>
        <p:txBody>
          <a:bodyPr/>
          <a:lstStyle/>
          <a:p>
            <a:r>
              <a:rPr lang="en-US" sz="2800" dirty="0"/>
              <a:t>Can we identify how much inefficiency exists in HCT?</a:t>
            </a:r>
            <a:endParaRPr lang="en-US" sz="2800" dirty="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45</a:t>
            </a:fld>
            <a:endParaRPr lang="en-US" altLang="en-US" dirty="0"/>
          </a:p>
        </p:txBody>
      </p:sp>
      <mc:AlternateContent xmlns:mc="http://schemas.openxmlformats.org/markup-compatibility/2006" xmlns:a14="http://schemas.microsoft.com/office/drawing/2010/main">
        <mc:Choice Requires="a14">
          <p:sp>
            <p:nvSpPr>
              <p:cNvPr id="9" name="TextBox 8"/>
              <p:cNvSpPr txBox="1"/>
              <p:nvPr/>
            </p:nvSpPr>
            <p:spPr>
              <a:xfrm>
                <a:off x="2796026" y="4114800"/>
                <a:ext cx="6599948" cy="1506246"/>
              </a:xfrm>
              <a:prstGeom prst="rect">
                <a:avLst/>
              </a:prstGeom>
              <a:noFill/>
            </p:spPr>
            <p:txBody>
              <a:bodyPr wrap="none" lIns="0" tIns="0" rIns="0" bIns="0" rtlCol="0">
                <a:spAutoFit/>
              </a:bodyPr>
              <a:lstStyle/>
              <a:p>
                <a14:m>
                  <m:oMath xmlns:m="http://schemas.openxmlformats.org/officeDocument/2006/math">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3.33</m:t>
                        </m:r>
                      </m:num>
                      <m:den>
                        <m:r>
                          <a:rPr lang="en-US" sz="3200" i="1">
                            <a:solidFill>
                              <a:srgbClr val="000000"/>
                            </a:solidFill>
                            <a:latin typeface="Cambria Math" panose="02040503050406030204" pitchFamily="18" charset="0"/>
                          </a:rPr>
                          <m:t>320</m:t>
                        </m:r>
                      </m:den>
                    </m:f>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𝑥</m:t>
                        </m:r>
                      </m:num>
                      <m:den>
                        <m:r>
                          <a:rPr lang="en-US" sz="3200" i="1">
                            <a:solidFill>
                              <a:srgbClr val="000000"/>
                            </a:solidFill>
                            <a:latin typeface="Cambria Math" panose="02040503050406030204" pitchFamily="18" charset="0"/>
                          </a:rPr>
                          <m:t>750,000,000,000</m:t>
                        </m:r>
                      </m:den>
                    </m:f>
                  </m:oMath>
                </a14:m>
                <a:r>
                  <a:rPr lang="en-US" sz="3200" i="1" dirty="0">
                    <a:solidFill>
                      <a:srgbClr val="000000"/>
                    </a:solidFill>
                    <a:latin typeface="Cambria Math" panose="02040503050406030204" pitchFamily="18" charset="0"/>
                  </a:rPr>
                  <a:t> </a:t>
                </a:r>
                <a:r>
                  <a:rPr lang="en-US" sz="3200" dirty="0">
                    <a:solidFill>
                      <a:srgbClr val="000000"/>
                    </a:solidFill>
                    <a:latin typeface="Cambria Math" panose="02040503050406030204" pitchFamily="18" charset="0"/>
                  </a:rPr>
                  <a:t>= </a:t>
                </a:r>
                <a:r>
                  <a:rPr lang="en-US" sz="3200" dirty="0">
                    <a:solidFill>
                      <a:srgbClr val="FF0000"/>
                    </a:solidFill>
                    <a:latin typeface="Cambria Math" panose="02040503050406030204" pitchFamily="18" charset="0"/>
                  </a:rPr>
                  <a:t>$7,804,687,500</a:t>
                </a:r>
                <a:endParaRPr lang="en-US" sz="3200" i="1" dirty="0">
                  <a:solidFill>
                    <a:srgbClr val="FF0000"/>
                  </a:solidFill>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3200" i="1">
                          <a:solidFill>
                            <a:srgbClr val="000000"/>
                          </a:solidFill>
                          <a:latin typeface="Cambria Math" panose="02040503050406030204" pitchFamily="18" charset="0"/>
                        </a:rPr>
                        <m:t> </m:t>
                      </m:r>
                    </m:oMath>
                  </m:oMathPara>
                </a14:m>
                <a:endParaRPr lang="en-US" sz="3200" dirty="0">
                  <a:solidFill>
                    <a:srgbClr val="000000"/>
                  </a:solidFill>
                </a:endParaRPr>
              </a:p>
              <a:p>
                <a:endParaRPr lang="en-US"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72026" y="4114800"/>
                <a:ext cx="6599948" cy="1506246"/>
              </a:xfrm>
              <a:prstGeom prst="rect">
                <a:avLst/>
              </a:prstGeom>
              <a:blipFill rotWithShape="0">
                <a:blip r:embed="rId2"/>
                <a:stretch>
                  <a:fillRect l="-92" t="-2024" r="-2865"/>
                </a:stretch>
              </a:blipFill>
            </p:spPr>
            <p:txBody>
              <a:bodyPr/>
              <a:lstStyle/>
              <a:p>
                <a:r>
                  <a:rPr lang="en-US">
                    <a:noFill/>
                  </a:rPr>
                  <a:t> </a:t>
                </a:r>
              </a:p>
            </p:txBody>
          </p:sp>
        </mc:Fallback>
      </mc:AlternateContent>
      <p:sp>
        <p:nvSpPr>
          <p:cNvPr id="10" name="Rectangle 9"/>
          <p:cNvSpPr/>
          <p:nvPr/>
        </p:nvSpPr>
        <p:spPr>
          <a:xfrm>
            <a:off x="1752600" y="1905000"/>
            <a:ext cx="8458200" cy="188234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000" dirty="0">
                <a:solidFill>
                  <a:srgbClr val="000000"/>
                </a:solidFill>
              </a:rPr>
              <a:t>Starting Points:</a:t>
            </a:r>
          </a:p>
          <a:p>
            <a:pPr marL="285750" indent="-285750">
              <a:buFont typeface="Arial" panose="020B0604020202020204" pitchFamily="34" charset="0"/>
              <a:buChar char="•"/>
            </a:pPr>
            <a:r>
              <a:rPr lang="en-US" sz="2000" dirty="0">
                <a:solidFill>
                  <a:srgbClr val="000000"/>
                </a:solidFill>
              </a:rPr>
              <a:t>Estimate of Auto and Allo HCT charges PMPM = $3.33 (Milliman)</a:t>
            </a:r>
          </a:p>
          <a:p>
            <a:pPr marL="285750" indent="-285750">
              <a:buFont typeface="Arial" panose="020B0604020202020204" pitchFamily="34" charset="0"/>
              <a:buChar char="•"/>
            </a:pPr>
            <a:r>
              <a:rPr lang="en-US" sz="2000" dirty="0">
                <a:solidFill>
                  <a:srgbClr val="000000"/>
                </a:solidFill>
              </a:rPr>
              <a:t>Total average monthly spend PMPM = $320 (2010 </a:t>
            </a:r>
            <a:r>
              <a:rPr lang="en-US" sz="2000" dirty="0" err="1">
                <a:solidFill>
                  <a:srgbClr val="000000"/>
                </a:solidFill>
              </a:rPr>
              <a:t>LifeLink</a:t>
            </a:r>
            <a:r>
              <a:rPr lang="en-US" sz="2000" dirty="0">
                <a:solidFill>
                  <a:srgbClr val="000000"/>
                </a:solidFill>
              </a:rPr>
              <a:t>)</a:t>
            </a:r>
          </a:p>
          <a:p>
            <a:pPr marL="285750" indent="-285750">
              <a:buFont typeface="Arial" panose="020B0604020202020204" pitchFamily="34" charset="0"/>
              <a:buChar char="•"/>
            </a:pPr>
            <a:r>
              <a:rPr lang="en-US" sz="2000" dirty="0">
                <a:solidFill>
                  <a:srgbClr val="000000"/>
                </a:solidFill>
              </a:rPr>
              <a:t>$750 Billion in Waste (IOM)</a:t>
            </a:r>
          </a:p>
          <a:p>
            <a:pPr marL="285750" indent="-285750">
              <a:buFont typeface="Arial" panose="020B0604020202020204" pitchFamily="34" charset="0"/>
              <a:buChar char="•"/>
            </a:pPr>
            <a:r>
              <a:rPr lang="en-US" sz="2000" dirty="0">
                <a:solidFill>
                  <a:srgbClr val="000000"/>
                </a:solidFill>
              </a:rPr>
              <a:t>Assume proportion of spend on HCT = proportion of waste</a:t>
            </a:r>
            <a:endParaRPr lang="en-US" sz="2000" dirty="0">
              <a:solidFill>
                <a:srgbClr val="000000"/>
              </a:solidFill>
            </a:endParaRPr>
          </a:p>
        </p:txBody>
      </p:sp>
    </p:spTree>
    <p:extLst>
      <p:ext uri="{BB962C8B-B14F-4D97-AF65-F5344CB8AC3E}">
        <p14:creationId xmlns:p14="http://schemas.microsoft.com/office/powerpoint/2010/main" val="281353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79A"/>
                </a:solidFill>
              </a:rPr>
              <a:t>$</a:t>
            </a:r>
            <a:r>
              <a:rPr lang="en-US" dirty="0" smtClean="0">
                <a:solidFill>
                  <a:srgbClr val="00679A"/>
                </a:solidFill>
              </a:rPr>
              <a:t>7,804,687,500 Seems Rather Dramatic</a:t>
            </a:r>
            <a:endParaRPr lang="en-US" dirty="0">
              <a:solidFill>
                <a:srgbClr val="00679A"/>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0" y="1447800"/>
                <a:ext cx="8534400" cy="4343400"/>
              </a:xfrm>
            </p:spPr>
            <p:txBody>
              <a:bodyPr/>
              <a:lstStyle/>
              <a:p>
                <a:r>
                  <a:rPr lang="en-US" dirty="0" smtClean="0"/>
                  <a:t>Ok - Let’s assume HCT is </a:t>
                </a:r>
                <a:r>
                  <a:rPr lang="en-US" i="1" dirty="0" smtClean="0"/>
                  <a:t>dramatically better </a:t>
                </a:r>
                <a:r>
                  <a:rPr lang="en-US" dirty="0" smtClean="0"/>
                  <a:t>than average at reducing waste and being efficient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$7,804,687,500∗.01=$78,046,875 </m:t>
                      </m:r>
                    </m:oMath>
                  </m:oMathPara>
                </a14:m>
                <a:endParaRPr lang="en-US" dirty="0" smtClean="0"/>
              </a:p>
              <a:p>
                <a:pPr marL="0" indent="0">
                  <a:buNone/>
                </a:pPr>
                <a:endParaRPr lang="en-US" dirty="0"/>
              </a:p>
              <a:p>
                <a:r>
                  <a:rPr lang="en-US" dirty="0" smtClean="0"/>
                  <a:t>Average Transplant Episode Charges = ~$1 Million</a:t>
                </a:r>
              </a:p>
              <a:p>
                <a:pPr marL="0" indent="0">
                  <a:buNone/>
                </a:pP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$78,046,875</m:t>
                          </m:r>
                        </m:num>
                        <m:den>
                          <m:r>
                            <a:rPr lang="en-US" b="0" i="1" smtClean="0">
                              <a:latin typeface="Cambria Math" panose="02040503050406030204" pitchFamily="18" charset="0"/>
                            </a:rPr>
                            <m:t>$1,000,000</m:t>
                          </m:r>
                        </m:den>
                      </m:f>
                      <m:r>
                        <a:rPr lang="en-US" b="0" i="1" smtClean="0">
                          <a:latin typeface="Cambria Math" panose="02040503050406030204" pitchFamily="18" charset="0"/>
                        </a:rPr>
                        <m:t>=78</m:t>
                      </m:r>
                    </m:oMath>
                  </m:oMathPara>
                </a14:m>
                <a:endParaRPr lang="en-US" dirty="0" smtClean="0"/>
              </a:p>
              <a:p>
                <a:pPr marL="0" indent="0">
                  <a:buNone/>
                </a:pPr>
                <a:endParaRPr lang="en-US" dirty="0" smtClean="0"/>
              </a:p>
              <a:p>
                <a:r>
                  <a:rPr lang="en-US" dirty="0" smtClean="0"/>
                  <a:t>Do we waste the equivalent of 78 transplants per year?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534400" cy="4343400"/>
              </a:xfrm>
              <a:blipFill rotWithShape="0">
                <a:blip r:embed="rId2"/>
                <a:stretch>
                  <a:fillRect l="-929" t="-983" r="-929" b="-842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46</a:t>
            </a:fld>
            <a:endParaRPr lang="en-US" altLang="en-US" dirty="0"/>
          </a:p>
        </p:txBody>
      </p:sp>
    </p:spTree>
    <p:extLst>
      <p:ext uri="{BB962C8B-B14F-4D97-AF65-F5344CB8AC3E}">
        <p14:creationId xmlns:p14="http://schemas.microsoft.com/office/powerpoint/2010/main" val="3051196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Waste</a:t>
            </a:r>
            <a:endParaRPr lang="en-US" dirty="0"/>
          </a:p>
        </p:txBody>
      </p:sp>
      <p:graphicFrame>
        <p:nvGraphicFramePr>
          <p:cNvPr id="5" name="Content Placeholder 4"/>
          <p:cNvGraphicFramePr>
            <a:graphicFrameLocks noGrp="1"/>
          </p:cNvGraphicFramePr>
          <p:nvPr>
            <p:ph idx="1"/>
            <p:extLst/>
          </p:nvPr>
        </p:nvGraphicFramePr>
        <p:xfrm>
          <a:off x="1828800" y="12954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47</a:t>
            </a:fld>
            <a:endParaRPr lang="en-US" altLang="en-US" dirty="0"/>
          </a:p>
        </p:txBody>
      </p:sp>
      <p:sp>
        <p:nvSpPr>
          <p:cNvPr id="6" name="TextBox 5"/>
          <p:cNvSpPr txBox="1"/>
          <p:nvPr/>
        </p:nvSpPr>
        <p:spPr>
          <a:xfrm>
            <a:off x="4800600" y="5715000"/>
            <a:ext cx="3048000" cy="381000"/>
          </a:xfrm>
          <a:prstGeom prst="rect">
            <a:avLst/>
          </a:prstGeom>
          <a:noFill/>
        </p:spPr>
        <p:txBody>
          <a:bodyPr wrap="square" rtlCol="0">
            <a:spAutoFit/>
          </a:bodyPr>
          <a:lstStyle/>
          <a:p>
            <a:r>
              <a:rPr lang="en-US" dirty="0">
                <a:solidFill>
                  <a:srgbClr val="000000"/>
                </a:solidFill>
                <a:hlinkClick r:id="rId7"/>
              </a:rPr>
              <a:t>Health Affairs </a:t>
            </a:r>
            <a:r>
              <a:rPr lang="en-US" dirty="0">
                <a:solidFill>
                  <a:srgbClr val="000000"/>
                </a:solidFill>
              </a:rPr>
              <a:t>(2012)</a:t>
            </a:r>
          </a:p>
        </p:txBody>
      </p:sp>
    </p:spTree>
    <p:extLst>
      <p:ext uri="{BB962C8B-B14F-4D97-AF65-F5344CB8AC3E}">
        <p14:creationId xmlns:p14="http://schemas.microsoft.com/office/powerpoint/2010/main" val="2660348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524000" y="0"/>
            <a:ext cx="381000" cy="6858000"/>
          </a:xfrm>
          <a:prstGeom prst="rect">
            <a:avLst/>
          </a:prstGeom>
          <a:solidFill>
            <a:srgbClr val="FDC11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3315" name="Rectangle 6"/>
          <p:cNvSpPr>
            <a:spLocks noChangeArrowheads="1"/>
          </p:cNvSpPr>
          <p:nvPr/>
        </p:nvSpPr>
        <p:spPr bwMode="auto">
          <a:xfrm>
            <a:off x="10287000" y="0"/>
            <a:ext cx="381000" cy="6858000"/>
          </a:xfrm>
          <a:prstGeom prst="rect">
            <a:avLst/>
          </a:prstGeom>
          <a:solidFill>
            <a:srgbClr val="FDC11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3316" name="Rectangle 8"/>
          <p:cNvSpPr>
            <a:spLocks noChangeArrowheads="1"/>
          </p:cNvSpPr>
          <p:nvPr/>
        </p:nvSpPr>
        <p:spPr bwMode="auto">
          <a:xfrm>
            <a:off x="2571206" y="6241143"/>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1000">
                <a:solidFill>
                  <a:srgbClr val="000000"/>
                </a:solidFill>
              </a:rPr>
              <a:t>""Health Policy Brief: Reducing Waste in Health Care," </a:t>
            </a:r>
            <a:r>
              <a:rPr lang="en-US" altLang="ja-JP" sz="1000" i="1">
                <a:solidFill>
                  <a:srgbClr val="000000"/>
                </a:solidFill>
              </a:rPr>
              <a:t>Health Affairs</a:t>
            </a:r>
            <a:r>
              <a:rPr lang="en-US" altLang="ja-JP" sz="1000">
                <a:solidFill>
                  <a:srgbClr val="000000"/>
                </a:solidFill>
              </a:rPr>
              <a:t>, December 13, 2012.</a:t>
            </a:r>
          </a:p>
          <a:p>
            <a:r>
              <a:rPr lang="en-US" altLang="ja-JP" sz="1000" dirty="0">
                <a:solidFill>
                  <a:srgbClr val="000000"/>
                </a:solidFill>
              </a:rPr>
              <a:t>http://www.healthaffairs.org/healthpolicybriefs/</a:t>
            </a:r>
            <a:endParaRPr lang="en-US" altLang="en-US" sz="1000" dirty="0">
              <a:solidFill>
                <a:srgbClr val="000000"/>
              </a:solidFill>
            </a:endParaRPr>
          </a:p>
        </p:txBody>
      </p:sp>
      <p:sp>
        <p:nvSpPr>
          <p:cNvPr id="13317" name="Rectangle 1">
            <a:hlinkClick r:id="rId2"/>
          </p:cNvPr>
          <p:cNvSpPr>
            <a:spLocks noChangeArrowheads="1"/>
          </p:cNvSpPr>
          <p:nvPr/>
        </p:nvSpPr>
        <p:spPr bwMode="auto">
          <a:xfrm>
            <a:off x="4572000" y="54102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13318" name="Picture 6"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28600"/>
            <a:ext cx="6215063" cy="575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6934200" y="914400"/>
            <a:ext cx="2057400" cy="2286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978597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complete the matrix for HCT?</a:t>
            </a:r>
            <a:endParaRPr lang="en-US" dirty="0"/>
          </a:p>
        </p:txBody>
      </p:sp>
      <p:graphicFrame>
        <p:nvGraphicFramePr>
          <p:cNvPr id="4" name="Content Placeholder 3"/>
          <p:cNvGraphicFramePr>
            <a:graphicFrameLocks noGrp="1"/>
          </p:cNvGraphicFramePr>
          <p:nvPr>
            <p:ph idx="1"/>
            <p:extLst/>
          </p:nvPr>
        </p:nvGraphicFramePr>
        <p:xfrm>
          <a:off x="1992086" y="1676400"/>
          <a:ext cx="8229600" cy="3962400"/>
        </p:xfrm>
        <a:graphic>
          <a:graphicData uri="http://schemas.openxmlformats.org/drawingml/2006/table">
            <a:tbl>
              <a:tblPr firstRow="1" bandRow="1">
                <a:tableStyleId>{00A15C55-8517-42AA-B614-E9B94910E393}</a:tableStyleId>
              </a:tblPr>
              <a:tblGrid>
                <a:gridCol w="2057400"/>
                <a:gridCol w="2057400"/>
                <a:gridCol w="2057400"/>
                <a:gridCol w="2057400"/>
              </a:tblGrid>
              <a:tr h="456562">
                <a:tc>
                  <a:txBody>
                    <a:bodyPr/>
                    <a:lstStyle/>
                    <a:p>
                      <a:pPr algn="ctr"/>
                      <a:r>
                        <a:rPr lang="en-US" dirty="0" smtClean="0"/>
                        <a:t>Category</a:t>
                      </a:r>
                      <a:endParaRPr lang="en-US" dirty="0"/>
                    </a:p>
                  </a:txBody>
                  <a:tcPr anchor="ctr"/>
                </a:tc>
                <a:tc>
                  <a:txBody>
                    <a:bodyPr/>
                    <a:lstStyle/>
                    <a:p>
                      <a:pPr algn="ctr"/>
                      <a:r>
                        <a:rPr lang="en-US" dirty="0" smtClean="0"/>
                        <a:t>Low</a:t>
                      </a:r>
                      <a:endParaRPr lang="en-US" dirty="0"/>
                    </a:p>
                  </a:txBody>
                  <a:tcPr anchor="ctr"/>
                </a:tc>
                <a:tc>
                  <a:txBody>
                    <a:bodyPr/>
                    <a:lstStyle/>
                    <a:p>
                      <a:pPr algn="ctr"/>
                      <a:r>
                        <a:rPr lang="en-US" dirty="0" smtClean="0"/>
                        <a:t>Midpoint</a:t>
                      </a:r>
                      <a:endParaRPr lang="en-US" dirty="0"/>
                    </a:p>
                  </a:txBody>
                  <a:tcPr anchor="ctr"/>
                </a:tc>
                <a:tc>
                  <a:txBody>
                    <a:bodyPr/>
                    <a:lstStyle/>
                    <a:p>
                      <a:pPr algn="ctr"/>
                      <a:r>
                        <a:rPr lang="en-US" dirty="0" smtClean="0"/>
                        <a:t>High</a:t>
                      </a:r>
                      <a:endParaRPr lang="en-US" dirty="0"/>
                    </a:p>
                  </a:txBody>
                  <a:tcPr anchor="ctr"/>
                </a:tc>
              </a:tr>
              <a:tr h="788038">
                <a:tc>
                  <a:txBody>
                    <a:bodyPr/>
                    <a:lstStyle/>
                    <a:p>
                      <a:pPr algn="ctr"/>
                      <a:r>
                        <a:rPr lang="en-US" dirty="0" smtClean="0"/>
                        <a:t>Failures</a:t>
                      </a:r>
                      <a:r>
                        <a:rPr lang="en-US" baseline="0" dirty="0" smtClean="0"/>
                        <a:t> of Care Delivery</a:t>
                      </a:r>
                      <a:endParaRPr lang="en-US" dirty="0"/>
                    </a:p>
                  </a:txBody>
                  <a:tcPr anchor="ctr"/>
                </a:tc>
                <a:tc>
                  <a:txBody>
                    <a:bodyPr/>
                    <a:lstStyle/>
                    <a:p>
                      <a:pPr algn="ctr"/>
                      <a:r>
                        <a:rPr lang="en-US" dirty="0" smtClean="0"/>
                        <a:t>X</a:t>
                      </a:r>
                      <a:endParaRPr lang="en-US" dirty="0"/>
                    </a:p>
                  </a:txBody>
                  <a:tcPr anchor="ctr"/>
                </a:tc>
                <a:tc>
                  <a:txBody>
                    <a:bodyPr/>
                    <a:lstStyle/>
                    <a:p>
                      <a:pPr algn="ctr"/>
                      <a:endParaRPr lang="en-US"/>
                    </a:p>
                  </a:txBody>
                  <a:tcPr anchor="ctr"/>
                </a:tc>
                <a:tc>
                  <a:txBody>
                    <a:bodyPr/>
                    <a:lstStyle/>
                    <a:p>
                      <a:pPr algn="ctr"/>
                      <a:endParaRPr lang="en-US" dirty="0"/>
                    </a:p>
                  </a:txBody>
                  <a:tcPr anchor="ctr"/>
                </a:tc>
              </a:tr>
              <a:tr h="788038">
                <a:tc>
                  <a:txBody>
                    <a:bodyPr/>
                    <a:lstStyle/>
                    <a:p>
                      <a:pPr algn="ctr"/>
                      <a:r>
                        <a:rPr lang="en-US" dirty="0" smtClean="0"/>
                        <a:t>Failures</a:t>
                      </a:r>
                      <a:r>
                        <a:rPr lang="en-US" baseline="0" dirty="0" smtClean="0"/>
                        <a:t> of Care Coordination</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tr>
              <a:tr h="456562">
                <a:tc>
                  <a:txBody>
                    <a:bodyPr/>
                    <a:lstStyle/>
                    <a:p>
                      <a:pPr algn="ctr"/>
                      <a:r>
                        <a:rPr lang="en-US" dirty="0" smtClean="0"/>
                        <a:t>Overtreatment</a:t>
                      </a:r>
                      <a:endParaRPr lang="en-US" dirty="0"/>
                    </a:p>
                  </a:txBody>
                  <a:tcPr anchor="ctr"/>
                </a:tc>
                <a:tc>
                  <a:txBody>
                    <a:bodyPr/>
                    <a:lstStyle/>
                    <a:p>
                      <a:pPr algn="ctr"/>
                      <a:endParaRPr lang="en-US"/>
                    </a:p>
                  </a:txBody>
                  <a:tcPr anchor="ctr"/>
                </a:tc>
                <a:tc>
                  <a:txBody>
                    <a:bodyPr/>
                    <a:lstStyle/>
                    <a:p>
                      <a:pPr algn="ctr"/>
                      <a:r>
                        <a:rPr lang="en-US" dirty="0" smtClean="0"/>
                        <a:t>?</a:t>
                      </a:r>
                      <a:endParaRPr lang="en-US" dirty="0"/>
                    </a:p>
                  </a:txBody>
                  <a:tcPr anchor="ctr"/>
                </a:tc>
                <a:tc>
                  <a:txBody>
                    <a:bodyPr/>
                    <a:lstStyle/>
                    <a:p>
                      <a:pPr algn="ctr"/>
                      <a:endParaRPr lang="en-US"/>
                    </a:p>
                  </a:txBody>
                  <a:tcPr anchor="ctr"/>
                </a:tc>
              </a:tr>
              <a:tr h="788038">
                <a:tc>
                  <a:txBody>
                    <a:bodyPr/>
                    <a:lstStyle/>
                    <a:p>
                      <a:pPr algn="ctr"/>
                      <a:r>
                        <a:rPr lang="en-US" dirty="0" smtClean="0"/>
                        <a:t>Administrative Complexity</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X</a:t>
                      </a:r>
                      <a:endParaRPr lang="en-US" dirty="0"/>
                    </a:p>
                  </a:txBody>
                  <a:tcPr anchor="ctr"/>
                </a:tc>
              </a:tr>
              <a:tr h="685162">
                <a:tc>
                  <a:txBody>
                    <a:bodyPr/>
                    <a:lstStyle/>
                    <a:p>
                      <a:pPr algn="ctr"/>
                      <a:r>
                        <a:rPr lang="en-US" dirty="0" smtClean="0"/>
                        <a:t>Pricing Failures</a:t>
                      </a:r>
                      <a:endParaRPr lang="en-US" dirty="0"/>
                    </a:p>
                  </a:txBody>
                  <a:tcPr anchor="ctr"/>
                </a:tc>
                <a:tc>
                  <a:txBody>
                    <a:bodyPr/>
                    <a:lstStyle/>
                    <a:p>
                      <a:pPr algn="ctr"/>
                      <a:endParaRPr lang="en-US"/>
                    </a:p>
                  </a:txBody>
                  <a:tcPr anchor="ctr"/>
                </a:tc>
                <a:tc>
                  <a:txBody>
                    <a:bodyPr/>
                    <a:lstStyle/>
                    <a:p>
                      <a:pPr algn="ctr"/>
                      <a:r>
                        <a:rPr lang="en-US" dirty="0" smtClean="0"/>
                        <a:t>?</a:t>
                      </a:r>
                      <a:endParaRPr lang="en-US" dirty="0"/>
                    </a:p>
                  </a:txBody>
                  <a:tcPr anchor="ctr"/>
                </a:tc>
                <a:tc>
                  <a:txBody>
                    <a:bodyPr/>
                    <a:lstStyle/>
                    <a:p>
                      <a:pPr algn="ctr"/>
                      <a:endParaRPr lang="en-US" dirty="0"/>
                    </a:p>
                  </a:txBody>
                  <a:tcPr anchor="ctr"/>
                </a:tc>
              </a:tr>
            </a:tbl>
          </a:graphicData>
        </a:graphic>
      </p:graphicFrame>
      <p:sp>
        <p:nvSpPr>
          <p:cNvPr id="5" name="Rectangle 4"/>
          <p:cNvSpPr/>
          <p:nvPr/>
        </p:nvSpPr>
        <p:spPr>
          <a:xfrm>
            <a:off x="3048000" y="1284514"/>
            <a:ext cx="56388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No, but we can guess…</a:t>
            </a:r>
            <a:endParaRPr lang="en-US" dirty="0">
              <a:solidFill>
                <a:srgbClr val="000000"/>
              </a:solidFill>
            </a:endParaRPr>
          </a:p>
        </p:txBody>
      </p:sp>
    </p:spTree>
    <p:extLst>
      <p:ext uri="{BB962C8B-B14F-4D97-AF65-F5344CB8AC3E}">
        <p14:creationId xmlns:p14="http://schemas.microsoft.com/office/powerpoint/2010/main" val="2286262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
            <a:ext cx="895458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48513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HCT-Specific Potential Categories</a:t>
            </a:r>
            <a:endParaRPr lang="en-US" dirty="0"/>
          </a:p>
        </p:txBody>
      </p:sp>
      <p:graphicFrame>
        <p:nvGraphicFramePr>
          <p:cNvPr id="5" name="Content Placeholder 4"/>
          <p:cNvGraphicFramePr>
            <a:graphicFrameLocks noGrp="1"/>
          </p:cNvGraphicFramePr>
          <p:nvPr>
            <p:ph idx="1"/>
            <p:extLst/>
          </p:nvPr>
        </p:nvGraphicFramePr>
        <p:xfrm>
          <a:off x="1981200" y="12954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50</a:t>
            </a:fld>
            <a:endParaRPr lang="en-US" altLang="en-US" dirty="0"/>
          </a:p>
        </p:txBody>
      </p:sp>
    </p:spTree>
    <p:extLst>
      <p:ext uri="{BB962C8B-B14F-4D97-AF65-F5344CB8AC3E}">
        <p14:creationId xmlns:p14="http://schemas.microsoft.com/office/powerpoint/2010/main" val="2656013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IOM Recommendations on </a:t>
            </a:r>
            <a:br>
              <a:rPr lang="en-US" dirty="0" smtClean="0"/>
            </a:br>
            <a:r>
              <a:rPr lang="en-US" dirty="0" smtClean="0"/>
              <a:t>Countering Waste</a:t>
            </a:r>
            <a:endParaRPr lang="en-US" dirty="0"/>
          </a:p>
        </p:txBody>
      </p:sp>
      <p:sp>
        <p:nvSpPr>
          <p:cNvPr id="3" name="Content Placeholder 2"/>
          <p:cNvSpPr>
            <a:spLocks noGrp="1"/>
          </p:cNvSpPr>
          <p:nvPr>
            <p:ph idx="1"/>
          </p:nvPr>
        </p:nvSpPr>
        <p:spPr/>
        <p:txBody>
          <a:bodyPr/>
          <a:lstStyle/>
          <a:p>
            <a:pPr marL="0" indent="0">
              <a:buNone/>
            </a:pPr>
            <a:r>
              <a:rPr lang="en-US" sz="2000" i="1" dirty="0">
                <a:solidFill>
                  <a:srgbClr val="FF0000"/>
                </a:solidFill>
              </a:rPr>
              <a:t>“ICU clinicians have 180 activities per patient per </a:t>
            </a:r>
            <a:r>
              <a:rPr lang="en-US" sz="2000" i="1" dirty="0">
                <a:solidFill>
                  <a:srgbClr val="FF0000"/>
                </a:solidFill>
              </a:rPr>
              <a:t>day”</a:t>
            </a:r>
            <a:endParaRPr lang="en-US" sz="2000" i="1" dirty="0">
              <a:solidFill>
                <a:srgbClr val="FF0000"/>
              </a:solidFill>
            </a:endParaRPr>
          </a:p>
          <a:p>
            <a:r>
              <a:rPr lang="en-US" sz="2000" dirty="0"/>
              <a:t>Improve </a:t>
            </a:r>
            <a:r>
              <a:rPr lang="en-US" sz="2000" dirty="0"/>
              <a:t>providers' capacity to </a:t>
            </a:r>
            <a:r>
              <a:rPr lang="en-US" sz="2000" b="1" dirty="0"/>
              <a:t>collect and use digital data </a:t>
            </a:r>
            <a:r>
              <a:rPr lang="en-US" sz="2000" dirty="0"/>
              <a:t>to advance science and improve </a:t>
            </a:r>
            <a:r>
              <a:rPr lang="en-US" sz="2000" dirty="0"/>
              <a:t>care.</a:t>
            </a:r>
          </a:p>
          <a:p>
            <a:r>
              <a:rPr lang="en-US" sz="2000" dirty="0"/>
              <a:t>Involve </a:t>
            </a:r>
            <a:r>
              <a:rPr lang="en-US" sz="2000" dirty="0"/>
              <a:t>patients and their families or caregivers in </a:t>
            </a:r>
            <a:r>
              <a:rPr lang="en-US" sz="2000" b="1" dirty="0"/>
              <a:t>care decisions</a:t>
            </a:r>
            <a:r>
              <a:rPr lang="en-US" sz="2000" dirty="0"/>
              <a:t>. </a:t>
            </a:r>
          </a:p>
          <a:p>
            <a:r>
              <a:rPr lang="en-US" sz="2000" dirty="0"/>
              <a:t>Use </a:t>
            </a:r>
            <a:r>
              <a:rPr lang="en-US" sz="2000" b="1" dirty="0"/>
              <a:t>clinical practice guidelines </a:t>
            </a:r>
            <a:r>
              <a:rPr lang="en-US" sz="2000" dirty="0"/>
              <a:t>and provider decision support tools to a greater </a:t>
            </a:r>
            <a:r>
              <a:rPr lang="en-US" sz="2000" dirty="0"/>
              <a:t>extent.</a:t>
            </a:r>
          </a:p>
          <a:p>
            <a:r>
              <a:rPr lang="en-US" sz="2000" dirty="0"/>
              <a:t>Promote </a:t>
            </a:r>
            <a:r>
              <a:rPr lang="en-US" sz="2000" b="1" dirty="0"/>
              <a:t>partnerships and coordination between providers </a:t>
            </a:r>
            <a:r>
              <a:rPr lang="en-US" sz="2000" dirty="0"/>
              <a:t>and the community to improve care </a:t>
            </a:r>
            <a:r>
              <a:rPr lang="en-US" sz="2000" dirty="0"/>
              <a:t>transitions.</a:t>
            </a:r>
          </a:p>
          <a:p>
            <a:r>
              <a:rPr lang="en-US" sz="2000" dirty="0"/>
              <a:t>Improve </a:t>
            </a:r>
            <a:r>
              <a:rPr lang="en-US" sz="2000" b="1" dirty="0"/>
              <a:t>transparency in provider performance</a:t>
            </a:r>
            <a:r>
              <a:rPr lang="en-US" sz="2000" dirty="0"/>
              <a:t>, including quality, price, cost, and outcomes information. </a:t>
            </a:r>
            <a:endParaRPr lang="en-US" sz="2000" dirty="0"/>
          </a:p>
          <a:p>
            <a:r>
              <a:rPr lang="en-US" sz="2000" b="1" i="1" dirty="0">
                <a:solidFill>
                  <a:srgbClr val="00679A"/>
                </a:solidFill>
              </a:rPr>
              <a:t>Realign financial incentives to promote continuous learning and the delivery of high-quality, low-cost care. </a:t>
            </a:r>
            <a:endParaRPr lang="en-US" sz="2000" b="1" dirty="0"/>
          </a:p>
          <a:p>
            <a:pPr marL="0" indent="0">
              <a:buNone/>
            </a:pPr>
            <a:r>
              <a:rPr lang="en-US" sz="2000" dirty="0">
                <a:hlinkClick r:id="rId2"/>
              </a:rPr>
              <a:t>IOM, September 2012</a:t>
            </a:r>
            <a:endParaRPr lang="en-US" sz="2000" dirty="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51</a:t>
            </a:fld>
            <a:endParaRPr lang="en-US" altLang="en-US" dirty="0"/>
          </a:p>
        </p:txBody>
      </p:sp>
    </p:spTree>
    <p:extLst>
      <p:ext uri="{BB962C8B-B14F-4D97-AF65-F5344CB8AC3E}">
        <p14:creationId xmlns:p14="http://schemas.microsoft.com/office/powerpoint/2010/main" val="2390457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Realigning Financial Incentives:</a:t>
            </a:r>
            <a:br>
              <a:rPr lang="en-US" dirty="0" smtClean="0"/>
            </a:br>
            <a:r>
              <a:rPr lang="en-US" dirty="0" smtClean="0"/>
              <a:t>Emerging Reimbursement Models</a:t>
            </a:r>
            <a:endParaRPr lang="en-US" dirty="0"/>
          </a:p>
        </p:txBody>
      </p:sp>
      <p:sp>
        <p:nvSpPr>
          <p:cNvPr id="3" name="Content Placeholder 2"/>
          <p:cNvSpPr>
            <a:spLocks noGrp="1"/>
          </p:cNvSpPr>
          <p:nvPr>
            <p:ph sz="quarter" idx="1"/>
          </p:nvPr>
        </p:nvSpPr>
        <p:spPr>
          <a:xfrm>
            <a:off x="1981200" y="1447800"/>
            <a:ext cx="7772400" cy="1600200"/>
          </a:xfrm>
        </p:spPr>
        <p:txBody>
          <a:bodyPr/>
          <a:lstStyle/>
          <a:p>
            <a:pPr marL="0" indent="0">
              <a:buNone/>
            </a:pPr>
            <a:r>
              <a:rPr lang="en-US" i="1" dirty="0">
                <a:solidFill>
                  <a:srgbClr val="00679A"/>
                </a:solidFill>
              </a:rPr>
              <a:t>Realign financial incentives to promote continuous learning and the delivery of high-quality, low-cost care. </a:t>
            </a:r>
            <a:endParaRPr lang="en-US" i="1" dirty="0" smtClean="0">
              <a:solidFill>
                <a:srgbClr val="00679A"/>
              </a:solidFill>
            </a:endParaRPr>
          </a:p>
          <a:p>
            <a:pPr marL="0" indent="0">
              <a:buNone/>
            </a:pPr>
            <a:endParaRPr lang="en-US" b="1" i="1" dirty="0">
              <a:solidFill>
                <a:srgbClr val="00679A"/>
              </a:solidFill>
            </a:endParaRPr>
          </a:p>
          <a:p>
            <a:pPr marL="0" indent="0">
              <a:buNone/>
            </a:pPr>
            <a:endParaRPr lang="en-US" b="1" dirty="0"/>
          </a:p>
          <a:p>
            <a:pPr marL="0" indent="0">
              <a:buNone/>
            </a:pPr>
            <a:endParaRPr lang="en-US" dirty="0"/>
          </a:p>
        </p:txBody>
      </p:sp>
      <p:graphicFrame>
        <p:nvGraphicFramePr>
          <p:cNvPr id="7" name="Content Placeholder 6"/>
          <p:cNvGraphicFramePr>
            <a:graphicFrameLocks noGrp="1"/>
          </p:cNvGraphicFramePr>
          <p:nvPr>
            <p:ph sz="quarter" idx="2"/>
            <p:extLst/>
          </p:nvPr>
        </p:nvGraphicFramePr>
        <p:xfrm>
          <a:off x="2286000" y="2895600"/>
          <a:ext cx="78486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3"/>
          </p:nvPr>
        </p:nvSpPr>
        <p:spPr>
          <a:xfrm>
            <a:off x="2514600" y="2395946"/>
            <a:ext cx="7391400" cy="495300"/>
          </a:xfrm>
        </p:spPr>
        <p:txBody>
          <a:bodyPr/>
          <a:lstStyle/>
          <a:p>
            <a:pPr marL="0" indent="0">
              <a:buNone/>
            </a:pPr>
            <a:r>
              <a:rPr lang="en-US" dirty="0" smtClean="0"/>
              <a:t>Stakeholders face evolving environments and roles</a:t>
            </a:r>
            <a:endParaRPr lang="en-US" dirty="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52</a:t>
            </a:fld>
            <a:endParaRPr lang="en-US" altLang="en-US" dirty="0"/>
          </a:p>
        </p:txBody>
      </p:sp>
      <p:sp>
        <p:nvSpPr>
          <p:cNvPr id="8" name="5-Point Star 7"/>
          <p:cNvSpPr/>
          <p:nvPr/>
        </p:nvSpPr>
        <p:spPr>
          <a:xfrm>
            <a:off x="6934200" y="3429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5-Point Star 8"/>
          <p:cNvSpPr/>
          <p:nvPr/>
        </p:nvSpPr>
        <p:spPr>
          <a:xfrm>
            <a:off x="7467600" y="4191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5-Point Star 9"/>
          <p:cNvSpPr/>
          <p:nvPr/>
        </p:nvSpPr>
        <p:spPr>
          <a:xfrm>
            <a:off x="8763000" y="5029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59012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Specific Program Goals</a:t>
            </a:r>
            <a:endParaRPr lang="en-US" dirty="0"/>
          </a:p>
        </p:txBody>
      </p:sp>
      <p:sp>
        <p:nvSpPr>
          <p:cNvPr id="8" name="Content Placeholder 7"/>
          <p:cNvSpPr>
            <a:spLocks noGrp="1"/>
          </p:cNvSpPr>
          <p:nvPr>
            <p:ph idx="1"/>
          </p:nvPr>
        </p:nvSpPr>
        <p:spPr/>
        <p:txBody>
          <a:bodyPr/>
          <a:lstStyle/>
          <a:p>
            <a:r>
              <a:rPr lang="en-US" dirty="0" smtClean="0"/>
              <a:t>Providers: Incentive quality and standardization,           dis-incentivize high-cost care</a:t>
            </a:r>
          </a:p>
          <a:p>
            <a:pPr lvl="1"/>
            <a:r>
              <a:rPr lang="en-US" dirty="0" smtClean="0"/>
              <a:t>Oncology Care Model</a:t>
            </a:r>
          </a:p>
          <a:p>
            <a:pPr lvl="1"/>
            <a:r>
              <a:rPr lang="en-US" dirty="0" smtClean="0"/>
              <a:t>Oncology Pathways</a:t>
            </a:r>
          </a:p>
          <a:p>
            <a:pPr lvl="1"/>
            <a:r>
              <a:rPr lang="en-US" dirty="0" smtClean="0"/>
              <a:t>MACRA/MIPS</a:t>
            </a:r>
          </a:p>
          <a:p>
            <a:pPr lvl="1"/>
            <a:endParaRPr lang="en-US" dirty="0" smtClean="0"/>
          </a:p>
          <a:p>
            <a:r>
              <a:rPr lang="en-US" dirty="0" smtClean="0"/>
              <a:t>Hospitals: Reduce unnecessary/excess care</a:t>
            </a:r>
          </a:p>
          <a:p>
            <a:pPr lvl="1"/>
            <a:r>
              <a:rPr lang="en-US" dirty="0" smtClean="0"/>
              <a:t>CMS Bundled Payments – Hip, Knee, Cardiac Care</a:t>
            </a:r>
          </a:p>
          <a:p>
            <a:pPr lvl="2"/>
            <a:r>
              <a:rPr lang="en-US" dirty="0" smtClean="0"/>
              <a:t>90 Day Bundle!!!!</a:t>
            </a:r>
          </a:p>
          <a:p>
            <a:pPr lvl="1"/>
            <a:r>
              <a:rPr lang="en-US" dirty="0" smtClean="0"/>
              <a:t>Managed Care bundled care payments/episodes</a:t>
            </a:r>
            <a:endParaRPr lang="en-US" dirty="0"/>
          </a:p>
        </p:txBody>
      </p:sp>
      <p:sp>
        <p:nvSpPr>
          <p:cNvPr id="6" name="Slide Number Placeholder 5"/>
          <p:cNvSpPr>
            <a:spLocks noGrp="1"/>
          </p:cNvSpPr>
          <p:nvPr>
            <p:ph type="sldNum" sz="quarter" idx="10"/>
          </p:nvPr>
        </p:nvSpPr>
        <p:spPr/>
        <p:txBody>
          <a:bodyPr/>
          <a:lstStyle/>
          <a:p>
            <a:pPr>
              <a:defRPr/>
            </a:pPr>
            <a:fld id="{E33A3761-CAD0-494D-BC99-C4768D25FC6F}" type="slidenum">
              <a:rPr lang="en-US" altLang="en-US" smtClean="0"/>
              <a:pPr>
                <a:defRPr/>
              </a:pPr>
              <a:t>53</a:t>
            </a:fld>
            <a:endParaRPr lang="en-US" altLang="en-US" dirty="0"/>
          </a:p>
        </p:txBody>
      </p:sp>
    </p:spTree>
    <p:extLst>
      <p:ext uri="{BB962C8B-B14F-4D97-AF65-F5344CB8AC3E}">
        <p14:creationId xmlns:p14="http://schemas.microsoft.com/office/powerpoint/2010/main" val="3972984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MACRA-what is it?</a:t>
            </a:r>
            <a:endParaRPr lang="en-US" dirty="0"/>
          </a:p>
        </p:txBody>
      </p:sp>
      <p:sp>
        <p:nvSpPr>
          <p:cNvPr id="3" name="Content Placeholder 2"/>
          <p:cNvSpPr>
            <a:spLocks noGrp="1"/>
          </p:cNvSpPr>
          <p:nvPr>
            <p:ph idx="1"/>
          </p:nvPr>
        </p:nvSpPr>
        <p:spPr>
          <a:xfrm>
            <a:off x="2133599" y="1600200"/>
            <a:ext cx="6347714" cy="4572000"/>
          </a:xfrm>
        </p:spPr>
        <p:txBody>
          <a:bodyPr>
            <a:normAutofit lnSpcReduction="10000"/>
          </a:bodyPr>
          <a:lstStyle/>
          <a:p>
            <a:r>
              <a:rPr lang="en-US" sz="2000" dirty="0"/>
              <a:t>Medicare and CHIPS Reauthorization Act</a:t>
            </a:r>
          </a:p>
          <a:p>
            <a:pPr lvl="1"/>
            <a:r>
              <a:rPr lang="en-US" sz="2000" dirty="0"/>
              <a:t>Passed 2015-</a:t>
            </a:r>
          </a:p>
          <a:p>
            <a:pPr lvl="2"/>
            <a:r>
              <a:rPr lang="en-US" dirty="0" smtClean="0"/>
              <a:t>In place for </a:t>
            </a:r>
            <a:r>
              <a:rPr lang="en-US" dirty="0"/>
              <a:t>SGR repeal</a:t>
            </a:r>
          </a:p>
          <a:p>
            <a:pPr lvl="2"/>
            <a:r>
              <a:rPr lang="en-US" dirty="0"/>
              <a:t>Restoration surgical </a:t>
            </a:r>
            <a:r>
              <a:rPr lang="en-US" dirty="0" err="1"/>
              <a:t>globals</a:t>
            </a:r>
            <a:endParaRPr lang="en-US" dirty="0"/>
          </a:p>
          <a:p>
            <a:pPr lvl="2"/>
            <a:r>
              <a:rPr lang="en-US" dirty="0"/>
              <a:t>Provided Authorization for chronic care management</a:t>
            </a:r>
          </a:p>
          <a:p>
            <a:r>
              <a:rPr lang="en-US" sz="2000" dirty="0"/>
              <a:t>MACRA Delineates New Payment Methodologies for Doctors</a:t>
            </a:r>
          </a:p>
          <a:p>
            <a:pPr lvl="1"/>
            <a:r>
              <a:rPr lang="en-US" sz="2000" dirty="0"/>
              <a:t>Merit Based Incentive Payment System [MIPS] </a:t>
            </a:r>
          </a:p>
          <a:p>
            <a:pPr lvl="1"/>
            <a:r>
              <a:rPr lang="en-US" sz="2000" dirty="0"/>
              <a:t>Alternative Payment Models</a:t>
            </a:r>
          </a:p>
          <a:p>
            <a:pPr lvl="1"/>
            <a:r>
              <a:rPr lang="en-US" sz="2000" dirty="0"/>
              <a:t>Physicians will need to participate in one of the above</a:t>
            </a:r>
          </a:p>
          <a:p>
            <a:r>
              <a:rPr lang="en-US" sz="2000" dirty="0"/>
              <a:t>Proposed Regulations Published April 27, 2016</a:t>
            </a:r>
          </a:p>
          <a:p>
            <a:endParaRPr lang="en-US" sz="2000" dirty="0"/>
          </a:p>
          <a:p>
            <a:endParaRPr lang="en-US" sz="2000" dirty="0"/>
          </a:p>
        </p:txBody>
      </p:sp>
    </p:spTree>
    <p:extLst>
      <p:ext uri="{BB962C8B-B14F-4D97-AF65-F5344CB8AC3E}">
        <p14:creationId xmlns:p14="http://schemas.microsoft.com/office/powerpoint/2010/main" val="189275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839790"/>
            <a:ext cx="6347713" cy="1320800"/>
          </a:xfrm>
        </p:spPr>
        <p:txBody>
          <a:bodyPr/>
          <a:lstStyle/>
          <a:p>
            <a:r>
              <a:rPr lang="en-US" dirty="0" smtClean="0"/>
              <a:t>Alternative Payment Models</a:t>
            </a:r>
            <a:endParaRPr lang="en-US" dirty="0"/>
          </a:p>
        </p:txBody>
      </p:sp>
      <p:sp>
        <p:nvSpPr>
          <p:cNvPr id="3" name="Content Placeholder 2"/>
          <p:cNvSpPr>
            <a:spLocks noGrp="1"/>
          </p:cNvSpPr>
          <p:nvPr>
            <p:ph idx="1"/>
          </p:nvPr>
        </p:nvSpPr>
        <p:spPr>
          <a:xfrm>
            <a:off x="2133599" y="2160591"/>
            <a:ext cx="6934201" cy="3880773"/>
          </a:xfrm>
        </p:spPr>
        <p:txBody>
          <a:bodyPr>
            <a:noAutofit/>
          </a:bodyPr>
          <a:lstStyle/>
          <a:p>
            <a:r>
              <a:rPr lang="en-US" dirty="0"/>
              <a:t>APMs </a:t>
            </a:r>
            <a:r>
              <a:rPr lang="en-US" dirty="0"/>
              <a:t>must </a:t>
            </a:r>
          </a:p>
          <a:p>
            <a:pPr lvl="1"/>
            <a:r>
              <a:rPr lang="en-US" sz="2400" dirty="0"/>
              <a:t>use </a:t>
            </a:r>
            <a:r>
              <a:rPr lang="en-US" sz="2400" dirty="0"/>
              <a:t>quality measures similar to those of </a:t>
            </a:r>
            <a:r>
              <a:rPr lang="en-US" sz="2400" dirty="0"/>
              <a:t>MIPS </a:t>
            </a:r>
          </a:p>
          <a:p>
            <a:pPr lvl="1"/>
            <a:r>
              <a:rPr lang="en-US" sz="2400" dirty="0"/>
              <a:t>ensure </a:t>
            </a:r>
            <a:r>
              <a:rPr lang="en-US" sz="2400" dirty="0"/>
              <a:t>electronic health records are </a:t>
            </a:r>
            <a:r>
              <a:rPr lang="en-US" sz="2400" dirty="0"/>
              <a:t>used</a:t>
            </a:r>
          </a:p>
          <a:p>
            <a:pPr lvl="1"/>
            <a:r>
              <a:rPr lang="en-US" sz="2400" dirty="0"/>
              <a:t>be </a:t>
            </a:r>
            <a:r>
              <a:rPr lang="en-US" sz="2400" dirty="0"/>
              <a:t>an approved patient-centered medical home </a:t>
            </a:r>
            <a:endParaRPr lang="en-US" sz="2400" dirty="0"/>
          </a:p>
          <a:p>
            <a:pPr lvl="1"/>
            <a:r>
              <a:rPr lang="en-US" sz="2400" dirty="0"/>
              <a:t>participating </a:t>
            </a:r>
            <a:r>
              <a:rPr lang="en-US" sz="2400" dirty="0"/>
              <a:t>entity “bears more than nominal financial risk” for excessive costs. </a:t>
            </a:r>
          </a:p>
        </p:txBody>
      </p:sp>
    </p:spTree>
    <p:extLst>
      <p:ext uri="{BB962C8B-B14F-4D97-AF65-F5344CB8AC3E}">
        <p14:creationId xmlns:p14="http://schemas.microsoft.com/office/powerpoint/2010/main" val="321186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Episode Based Care Payment Bundling</a:t>
            </a:r>
            <a:endParaRPr lang="en-US" dirty="0"/>
          </a:p>
        </p:txBody>
      </p:sp>
      <p:sp>
        <p:nvSpPr>
          <p:cNvPr id="3" name="Content Placeholder 2"/>
          <p:cNvSpPr>
            <a:spLocks noGrp="1"/>
          </p:cNvSpPr>
          <p:nvPr>
            <p:ph idx="1"/>
          </p:nvPr>
        </p:nvSpPr>
        <p:spPr>
          <a:xfrm>
            <a:off x="2438401" y="1295401"/>
            <a:ext cx="6705601" cy="4519561"/>
          </a:xfrm>
        </p:spPr>
        <p:txBody>
          <a:bodyPr>
            <a:normAutofit fontScale="92500" lnSpcReduction="20000"/>
          </a:bodyPr>
          <a:lstStyle/>
          <a:p>
            <a:r>
              <a:rPr lang="en-US" sz="1800" dirty="0"/>
              <a:t>Episode based payment will be fixed </a:t>
            </a:r>
            <a:r>
              <a:rPr lang="en-US" sz="1900" b="1" u="sng" dirty="0"/>
              <a:t>without outlier clauses </a:t>
            </a:r>
            <a:r>
              <a:rPr lang="en-US" sz="1800" dirty="0"/>
              <a:t>–problem for complicated medical care with top 25%, using 10 fold to 100 fold more resources</a:t>
            </a:r>
          </a:p>
          <a:p>
            <a:r>
              <a:rPr lang="en-US" sz="1800" dirty="0"/>
              <a:t>Episode based payment puts one responsible for entire treatment plan</a:t>
            </a:r>
          </a:p>
          <a:p>
            <a:pPr lvl="1"/>
            <a:r>
              <a:rPr lang="en-US" sz="1800" dirty="0"/>
              <a:t>Oncology CMS proposal is medical oncologist is responsible for next 6 months of total care on day chemo starts-issue is for neoadjuvant breast cancer chemo, the medical oncologist cap will include mastectomy </a:t>
            </a:r>
          </a:p>
          <a:p>
            <a:r>
              <a:rPr lang="en-US" sz="1800" dirty="0"/>
              <a:t>Within episode of care, there will be risk for new medical problems-owner of cap will be responsible. </a:t>
            </a:r>
          </a:p>
          <a:p>
            <a:pPr lvl="1"/>
            <a:r>
              <a:rPr lang="en-US" sz="1800" dirty="0"/>
              <a:t>For joint replacement, extensive medical workup of comorbidities prior to surgery</a:t>
            </a:r>
          </a:p>
          <a:p>
            <a:r>
              <a:rPr lang="en-US" sz="1800" dirty="0"/>
              <a:t>Specialists may have to do primary care during cap or contract out those services. BMT during case rate has been unable to carve out costs of pre-bmt chronic disease care. BMT centers have not wanted financial responsibility for long term survivors due to inability to contract with multiple community providers</a:t>
            </a:r>
            <a:endParaRPr lang="en-US" sz="1800" dirty="0"/>
          </a:p>
        </p:txBody>
      </p:sp>
    </p:spTree>
    <p:extLst>
      <p:ext uri="{BB962C8B-B14F-4D97-AF65-F5344CB8AC3E}">
        <p14:creationId xmlns:p14="http://schemas.microsoft.com/office/powerpoint/2010/main" val="277770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62807" y="152400"/>
            <a:ext cx="8229600" cy="1143000"/>
          </a:xfrm>
        </p:spPr>
        <p:txBody>
          <a:bodyPr/>
          <a:lstStyle/>
          <a:p>
            <a:pPr eaLnBrk="1" hangingPunct="1"/>
            <a:r>
              <a:rPr lang="en-US" dirty="0"/>
              <a:t>Where will be in 5 years?</a:t>
            </a:r>
          </a:p>
        </p:txBody>
      </p:sp>
      <p:sp>
        <p:nvSpPr>
          <p:cNvPr id="15363" name="Content Placeholder 2"/>
          <p:cNvSpPr>
            <a:spLocks noGrp="1"/>
          </p:cNvSpPr>
          <p:nvPr>
            <p:ph idx="1"/>
          </p:nvPr>
        </p:nvSpPr>
        <p:spPr>
          <a:xfrm>
            <a:off x="1676400" y="1143000"/>
            <a:ext cx="88024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In 5 years, 50+% of our clinical practices will be focused on </a:t>
            </a:r>
            <a:r>
              <a:rPr lang="en-US" sz="2600" u="sng" kern="1200" dirty="0">
                <a:solidFill>
                  <a:prstClr val="black"/>
                </a:solidFill>
                <a:latin typeface="Microsoft New Tai Lue" pitchFamily="34" charset="0"/>
                <a:cs typeface="Microsoft New Tai Lue" pitchFamily="34" charset="0"/>
              </a:rPr>
              <a:t>value-based care</a:t>
            </a:r>
            <a:r>
              <a:rPr lang="en-US" sz="2600" kern="1200" dirty="0">
                <a:solidFill>
                  <a:prstClr val="black"/>
                </a:solidFill>
                <a:latin typeface="Microsoft New Tai Lue" pitchFamily="34" charset="0"/>
                <a:cs typeface="Microsoft New Tai Lue" pitchFamily="34" charset="0"/>
              </a:rPr>
              <a:t>.  </a:t>
            </a:r>
            <a:endParaRPr lang="en-US" sz="2600" kern="1200" dirty="0">
              <a:solidFill>
                <a:prstClr val="black"/>
              </a:solidFill>
              <a:latin typeface="Microsoft New Tai Lue" pitchFamily="34" charset="0"/>
              <a:cs typeface="Microsoft New Tai Lue" pitchFamily="34" charset="0"/>
            </a:endParaRPr>
          </a:p>
          <a:p>
            <a:pPr marL="850392" lvl="1"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Is this a fad we can “wait out”?  After all, we saw this before in the 90’s . . .</a:t>
            </a:r>
          </a:p>
          <a:p>
            <a:pPr marL="1250442" lvl="2"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No.  Cost trends are not sustainable; the system must change.</a:t>
            </a:r>
          </a:p>
          <a:p>
            <a:pPr marL="1250442" lvl="2"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Technology is now much more advanced</a:t>
            </a:r>
          </a:p>
          <a:p>
            <a:pPr marL="1250442" lvl="2"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Infrastructure for population health is being put into place</a:t>
            </a:r>
          </a:p>
          <a:p>
            <a:pPr marL="1250442" lvl="2" indent="-457200" eaLnBrk="1" fontAlgn="auto" hangingPunct="1">
              <a:spcAft>
                <a:spcPts val="0"/>
              </a:spcAft>
              <a:buClr>
                <a:srgbClr val="0F6FC6"/>
              </a:buClr>
              <a:buSzPct val="85000"/>
              <a:buFont typeface="Arial" panose="020B0604020202020204" pitchFamily="34" charset="0"/>
              <a:buChar char="•"/>
            </a:pPr>
            <a:r>
              <a:rPr lang="en-US" sz="2600" kern="1200" dirty="0">
                <a:solidFill>
                  <a:prstClr val="black"/>
                </a:solidFill>
                <a:latin typeface="Microsoft New Tai Lue" pitchFamily="34" charset="0"/>
                <a:cs typeface="Microsoft New Tai Lue" pitchFamily="34" charset="0"/>
              </a:rPr>
              <a:t>By 2018, 1 in 3 Americans will be buying a different insurance product than today </a:t>
            </a: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Microsoft New Tai Lue" pitchFamily="34" charset="0"/>
              <a:cs typeface="Microsoft New Tai Lue" pitchFamily="34" charset="0"/>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Microsoft New Tai Lue" pitchFamily="34" charset="0"/>
              <a:cs typeface="Microsoft New Tai Lue" pitchFamily="34" charset="0"/>
            </a:endParaRPr>
          </a:p>
        </p:txBody>
      </p:sp>
    </p:spTree>
    <p:extLst>
      <p:ext uri="{BB962C8B-B14F-4D97-AF65-F5344CB8AC3E}">
        <p14:creationId xmlns:p14="http://schemas.microsoft.com/office/powerpoint/2010/main" val="464075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62807" y="76200"/>
            <a:ext cx="8229600" cy="1143000"/>
          </a:xfrm>
        </p:spPr>
        <p:txBody>
          <a:bodyPr/>
          <a:lstStyle/>
          <a:p>
            <a:pPr eaLnBrk="1" hangingPunct="1"/>
            <a:r>
              <a:rPr lang="en-US" dirty="0"/>
              <a:t>Where will be in 5 years?</a:t>
            </a:r>
          </a:p>
        </p:txBody>
      </p:sp>
      <p:sp>
        <p:nvSpPr>
          <p:cNvPr id="15363" name="Content Placeholder 2"/>
          <p:cNvSpPr>
            <a:spLocks noGrp="1"/>
          </p:cNvSpPr>
          <p:nvPr>
            <p:ph idx="1"/>
          </p:nvPr>
        </p:nvSpPr>
        <p:spPr>
          <a:xfrm>
            <a:off x="1752600" y="990600"/>
            <a:ext cx="88024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r>
              <a:rPr lang="en-US" kern="1200" dirty="0" smtClean="0">
                <a:solidFill>
                  <a:prstClr val="black"/>
                </a:solidFill>
                <a:latin typeface="Microsoft New Tai Lue" pitchFamily="34" charset="0"/>
                <a:cs typeface="Microsoft New Tai Lue" pitchFamily="34" charset="0"/>
              </a:rPr>
              <a:t>Care will be more continuous, collaborative with the patient, and increasingly </a:t>
            </a:r>
            <a:r>
              <a:rPr lang="en-US" i="1" kern="1200" dirty="0" smtClean="0">
                <a:solidFill>
                  <a:prstClr val="black"/>
                </a:solidFill>
                <a:latin typeface="Microsoft New Tai Lue" pitchFamily="34" charset="0"/>
                <a:cs typeface="Microsoft New Tai Lue" pitchFamily="34" charset="0"/>
              </a:rPr>
              <a:t>non-visit centered</a:t>
            </a:r>
          </a:p>
          <a:p>
            <a:pPr marL="850392" lvl="1" indent="-457200" eaLnBrk="1" fontAlgn="auto" hangingPunct="1">
              <a:spcAft>
                <a:spcPts val="0"/>
              </a:spcAft>
              <a:buClr>
                <a:srgbClr val="0F6FC6"/>
              </a:buClr>
              <a:buSzPct val="85000"/>
              <a:buFont typeface="Arial" panose="020B0604020202020204" pitchFamily="34" charset="0"/>
              <a:buChar char="•"/>
            </a:pPr>
            <a:r>
              <a:rPr lang="en-US" kern="1200" dirty="0" smtClean="0">
                <a:solidFill>
                  <a:prstClr val="black"/>
                </a:solidFill>
                <a:latin typeface="Microsoft New Tai Lue" pitchFamily="34" charset="0"/>
                <a:cs typeface="Microsoft New Tai Lue" pitchFamily="34" charset="0"/>
              </a:rPr>
              <a:t>Coverage will still largely be employer-based, but there will be a clear move to defined contribution and then letting the market work</a:t>
            </a:r>
          </a:p>
          <a:p>
            <a:pPr marL="850392" lvl="1" indent="-457200" eaLnBrk="1" fontAlgn="auto" hangingPunct="1">
              <a:spcAft>
                <a:spcPts val="0"/>
              </a:spcAft>
              <a:buClr>
                <a:srgbClr val="0F6FC6"/>
              </a:buClr>
              <a:buSzPct val="85000"/>
              <a:buFont typeface="Arial" panose="020B0604020202020204" pitchFamily="34" charset="0"/>
              <a:buChar char="•"/>
            </a:pPr>
            <a:r>
              <a:rPr lang="en-US" kern="1200" dirty="0" smtClean="0">
                <a:solidFill>
                  <a:prstClr val="black"/>
                </a:solidFill>
                <a:latin typeface="Microsoft New Tai Lue" pitchFamily="34" charset="0"/>
                <a:cs typeface="Microsoft New Tai Lue" pitchFamily="34" charset="0"/>
              </a:rPr>
              <a:t>Medicare, Medicaid and Public Employee plans  may increasingly converge; exchanges will continue to increase around ACO’s and CCO’s</a:t>
            </a:r>
          </a:p>
          <a:p>
            <a:pPr marL="850392" lvl="1" indent="-457200" eaLnBrk="1" fontAlgn="auto" hangingPunct="1">
              <a:spcAft>
                <a:spcPts val="0"/>
              </a:spcAft>
              <a:buClr>
                <a:srgbClr val="0F6FC6"/>
              </a:buClr>
              <a:buSzPct val="85000"/>
              <a:buFont typeface="Arial" panose="020B0604020202020204" pitchFamily="34" charset="0"/>
              <a:buChar char="•"/>
            </a:pPr>
            <a:r>
              <a:rPr lang="en-US" kern="1200" dirty="0" smtClean="0">
                <a:solidFill>
                  <a:prstClr val="black"/>
                </a:solidFill>
                <a:latin typeface="Microsoft New Tai Lue" pitchFamily="34" charset="0"/>
                <a:cs typeface="Microsoft New Tai Lue" pitchFamily="34" charset="0"/>
              </a:rPr>
              <a:t>There will not be a single payer, and commercial insurance will not go away, but it will be a much smaller portion of the market</a:t>
            </a:r>
          </a:p>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Microsoft New Tai Lue" pitchFamily="34" charset="0"/>
              <a:cs typeface="Microsoft New Tai Lue" pitchFamily="34" charset="0"/>
            </a:endParaRPr>
          </a:p>
        </p:txBody>
      </p:sp>
    </p:spTree>
    <p:extLst>
      <p:ext uri="{BB962C8B-B14F-4D97-AF65-F5344CB8AC3E}">
        <p14:creationId xmlns:p14="http://schemas.microsoft.com/office/powerpoint/2010/main" val="3013191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br>
              <a:rPr lang="en-US" dirty="0" smtClean="0"/>
            </a:br>
            <a:r>
              <a:rPr lang="en-US" dirty="0" smtClean="0"/>
              <a:t>Oncology Care Model</a:t>
            </a:r>
            <a:endParaRPr lang="en-US" dirty="0"/>
          </a:p>
        </p:txBody>
      </p:sp>
      <p:sp>
        <p:nvSpPr>
          <p:cNvPr id="3" name="Content Placeholder 2"/>
          <p:cNvSpPr>
            <a:spLocks noGrp="1"/>
          </p:cNvSpPr>
          <p:nvPr>
            <p:ph idx="1"/>
          </p:nvPr>
        </p:nvSpPr>
        <p:spPr/>
        <p:txBody>
          <a:bodyPr/>
          <a:lstStyle/>
          <a:p>
            <a:r>
              <a:rPr lang="en-US" dirty="0"/>
              <a:t>Multi-Payer program run through CMS</a:t>
            </a:r>
          </a:p>
          <a:p>
            <a:r>
              <a:rPr lang="en-US" dirty="0"/>
              <a:t>PBPM </a:t>
            </a:r>
            <a:r>
              <a:rPr lang="en-US" dirty="0"/>
              <a:t>additional payment </a:t>
            </a:r>
            <a:r>
              <a:rPr lang="en-US" dirty="0"/>
              <a:t>for managing </a:t>
            </a:r>
            <a:r>
              <a:rPr lang="en-US" dirty="0"/>
              <a:t>additional aspects of care – 24hr phone line, health records, </a:t>
            </a:r>
            <a:r>
              <a:rPr lang="en-US" dirty="0" err="1"/>
              <a:t>etc</a:t>
            </a:r>
            <a:endParaRPr lang="en-US" dirty="0"/>
          </a:p>
          <a:p>
            <a:r>
              <a:rPr lang="en-US" dirty="0"/>
              <a:t>Total spending for 6 </a:t>
            </a:r>
            <a:r>
              <a:rPr lang="en-US" dirty="0"/>
              <a:t>month episodes of care </a:t>
            </a:r>
            <a:r>
              <a:rPr lang="en-US" dirty="0"/>
              <a:t>are evaluated against a historical baseline</a:t>
            </a:r>
          </a:p>
          <a:p>
            <a:pPr lvl="1"/>
            <a:r>
              <a:rPr lang="en-US" sz="2000" dirty="0"/>
              <a:t>Episodes triggered </a:t>
            </a:r>
            <a:r>
              <a:rPr lang="en-US" sz="2000" dirty="0"/>
              <a:t>by initial </a:t>
            </a:r>
            <a:r>
              <a:rPr lang="en-US" sz="2000" dirty="0"/>
              <a:t>outpatient chemotherapy claim</a:t>
            </a:r>
          </a:p>
          <a:p>
            <a:pPr lvl="1"/>
            <a:r>
              <a:rPr lang="en-US" sz="2000" dirty="0"/>
              <a:t>Only applicable to certain diagnoses</a:t>
            </a:r>
            <a:endParaRPr lang="en-US" sz="2000" dirty="0"/>
          </a:p>
          <a:p>
            <a:r>
              <a:rPr lang="en-US" dirty="0"/>
              <a:t>Significant dollars at risk with two-sided risk model</a:t>
            </a:r>
          </a:p>
          <a:p>
            <a:r>
              <a:rPr lang="en-US" b="1" i="1" dirty="0"/>
              <a:t>Issue for HCT</a:t>
            </a:r>
            <a:r>
              <a:rPr lang="en-US" dirty="0"/>
              <a:t>:  Are transplant costs included in the cost of the 6 month episode?.  Care implications?</a:t>
            </a:r>
            <a:endParaRPr lang="en-US" dirty="0"/>
          </a:p>
        </p:txBody>
      </p:sp>
      <p:sp>
        <p:nvSpPr>
          <p:cNvPr id="4" name="Slide Number Placeholder 3"/>
          <p:cNvSpPr>
            <a:spLocks noGrp="1"/>
          </p:cNvSpPr>
          <p:nvPr>
            <p:ph type="sldNum" sz="quarter" idx="10"/>
          </p:nvPr>
        </p:nvSpPr>
        <p:spPr/>
        <p:txBody>
          <a:bodyPr/>
          <a:lstStyle/>
          <a:p>
            <a:pPr>
              <a:defRPr/>
            </a:pPr>
            <a:fld id="{AB702CE8-8BEF-4BE2-BD30-E63510941C34}" type="slidenum">
              <a:rPr lang="en-US" altLang="en-US" smtClean="0"/>
              <a:pPr>
                <a:defRPr/>
              </a:pPr>
              <a:t>59</a:t>
            </a:fld>
            <a:endParaRPr lang="en-US" altLang="en-US" dirty="0"/>
          </a:p>
        </p:txBody>
      </p:sp>
    </p:spTree>
    <p:extLst>
      <p:ext uri="{BB962C8B-B14F-4D97-AF65-F5344CB8AC3E}">
        <p14:creationId xmlns:p14="http://schemas.microsoft.com/office/powerpoint/2010/main" val="284252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52400"/>
            <a:ext cx="8229600" cy="1143000"/>
          </a:xfrm>
        </p:spPr>
        <p:txBody>
          <a:bodyPr/>
          <a:lstStyle/>
          <a:p>
            <a:pPr eaLnBrk="1" hangingPunct="1"/>
            <a:r>
              <a:rPr lang="en-US" dirty="0"/>
              <a:t>Factors that will </a:t>
            </a:r>
            <a:r>
              <a:rPr lang="en-US" u="sng" dirty="0"/>
              <a:t>decrease</a:t>
            </a:r>
            <a:r>
              <a:rPr lang="en-US" dirty="0"/>
              <a:t> employer </a:t>
            </a:r>
            <a:br>
              <a:rPr lang="en-US" dirty="0"/>
            </a:br>
            <a:r>
              <a:rPr lang="en-US" dirty="0"/>
              <a:t>healthcare spending</a:t>
            </a:r>
          </a:p>
        </p:txBody>
      </p:sp>
      <p:sp>
        <p:nvSpPr>
          <p:cNvPr id="15363" name="Content Placeholder 2"/>
          <p:cNvSpPr>
            <a:spLocks noGrp="1"/>
          </p:cNvSpPr>
          <p:nvPr>
            <p:ph idx="1"/>
          </p:nvPr>
        </p:nvSpPr>
        <p:spPr>
          <a:xfrm>
            <a:off x="1560786" y="1676400"/>
            <a:ext cx="8878614" cy="5029200"/>
          </a:xfrm>
        </p:spPr>
        <p:txBody>
          <a:bodyPr>
            <a:normAutofit/>
          </a:bodyPr>
          <a:lstStyle/>
          <a:p>
            <a:pPr marL="850392" lvl="1" indent="-457200" eaLnBrk="1" fontAlgn="auto" hangingPunct="1">
              <a:spcAft>
                <a:spcPts val="0"/>
              </a:spcAft>
              <a:buClr>
                <a:srgbClr val="0F6FC6"/>
              </a:buClr>
              <a:buSzPct val="85000"/>
              <a:buFont typeface="Arial" panose="020B0604020202020204" pitchFamily="34" charset="0"/>
              <a:buChar char="•"/>
            </a:pPr>
            <a:endParaRPr lang="en-US" kern="1200" dirty="0" smtClean="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a:p>
            <a:pPr marL="850392" lvl="1" indent="-457200" eaLnBrk="1" fontAlgn="auto" hangingPunct="1">
              <a:spcAft>
                <a:spcPts val="0"/>
              </a:spcAft>
              <a:buClr>
                <a:srgbClr val="0F6FC6"/>
              </a:buClr>
              <a:buSzPct val="85000"/>
              <a:buFont typeface="Arial" panose="020B0604020202020204" pitchFamily="34" charset="0"/>
              <a:buChar char="•"/>
            </a:pPr>
            <a:endParaRPr lang="en-US" sz="2600" kern="1200" dirty="0">
              <a:solidFill>
                <a:prstClr val="black"/>
              </a:solidFill>
              <a:latin typeface="Constanti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35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8632" y="0"/>
            <a:ext cx="8229600" cy="1143000"/>
          </a:xfrm>
        </p:spPr>
        <p:txBody>
          <a:bodyPr/>
          <a:lstStyle/>
          <a:p>
            <a:r>
              <a:rPr lang="en-US" dirty="0" smtClean="0"/>
              <a:t>Example 2:</a:t>
            </a:r>
            <a:br>
              <a:rPr lang="en-US" dirty="0" smtClean="0"/>
            </a:br>
            <a:r>
              <a:rPr lang="en-US" dirty="0" smtClean="0"/>
              <a:t>Oncology Pathways</a:t>
            </a:r>
            <a:endParaRPr lang="en-US" dirty="0"/>
          </a:p>
        </p:txBody>
      </p:sp>
      <p:sp>
        <p:nvSpPr>
          <p:cNvPr id="5" name="Content Placeholder 4"/>
          <p:cNvSpPr>
            <a:spLocks noGrp="1"/>
          </p:cNvSpPr>
          <p:nvPr>
            <p:ph idx="1"/>
          </p:nvPr>
        </p:nvSpPr>
        <p:spPr>
          <a:xfrm>
            <a:off x="1969008" y="990601"/>
            <a:ext cx="8229600" cy="3917951"/>
          </a:xfrm>
        </p:spPr>
        <p:txBody>
          <a:bodyPr/>
          <a:lstStyle/>
          <a:p>
            <a:r>
              <a:rPr lang="en-US" sz="3000" dirty="0"/>
              <a:t>Pathways developed from national guidelines</a:t>
            </a:r>
          </a:p>
          <a:p>
            <a:r>
              <a:rPr lang="en-US" sz="3000" dirty="0"/>
              <a:t>Take into account: </a:t>
            </a:r>
          </a:p>
          <a:p>
            <a:pPr lvl="1"/>
            <a:r>
              <a:rPr lang="en-US" sz="2700" dirty="0"/>
              <a:t>Clinical </a:t>
            </a:r>
            <a:r>
              <a:rPr lang="en-US" sz="2700" dirty="0"/>
              <a:t>benefit, Toxicity, Cost</a:t>
            </a:r>
          </a:p>
          <a:p>
            <a:r>
              <a:rPr lang="en-US" sz="3100" dirty="0"/>
              <a:t>Clinicians incentivized for adherence</a:t>
            </a:r>
          </a:p>
          <a:p>
            <a:r>
              <a:rPr lang="en-US" sz="3100" dirty="0"/>
              <a:t>May make personalization of treatment more difficult  </a:t>
            </a:r>
            <a:r>
              <a:rPr lang="en-US" dirty="0"/>
              <a:t>(which is the point)</a:t>
            </a:r>
          </a:p>
          <a:p>
            <a:r>
              <a:rPr lang="en-US" dirty="0"/>
              <a:t>“STANDARDIZATION IS THE CRITICAL FIRST STEP TOWARD INNOVATION”</a:t>
            </a:r>
          </a:p>
          <a:p>
            <a:r>
              <a:rPr lang="en-US" sz="2800" b="1" i="1" dirty="0"/>
              <a:t>Issue</a:t>
            </a:r>
            <a:r>
              <a:rPr lang="en-US" sz="2800" dirty="0"/>
              <a:t>: HCT is not blended into MOST current pathways</a:t>
            </a:r>
            <a:endParaRPr lang="en-US" sz="2800" dirty="0"/>
          </a:p>
          <a:p>
            <a:pPr marL="0" indent="0">
              <a:buNone/>
            </a:pPr>
            <a:endParaRPr lang="en-US" sz="3000" dirty="0"/>
          </a:p>
        </p:txBody>
      </p:sp>
      <p:sp>
        <p:nvSpPr>
          <p:cNvPr id="3" name="Slide Number Placeholder 2"/>
          <p:cNvSpPr>
            <a:spLocks noGrp="1"/>
          </p:cNvSpPr>
          <p:nvPr>
            <p:ph type="sldNum" sz="quarter" idx="10"/>
          </p:nvPr>
        </p:nvSpPr>
        <p:spPr/>
        <p:txBody>
          <a:bodyPr/>
          <a:lstStyle/>
          <a:p>
            <a:fld id="{8582A778-5864-40AE-A81B-0DB36C523310}" type="slidenum">
              <a:rPr lang="en-US" altLang="en-US" smtClean="0"/>
              <a:pPr/>
              <a:t>60</a:t>
            </a:fld>
            <a:endParaRPr lang="en-US" altLang="en-US"/>
          </a:p>
        </p:txBody>
      </p:sp>
    </p:spTree>
    <p:extLst>
      <p:ext uri="{BB962C8B-B14F-4D97-AF65-F5344CB8AC3E}">
        <p14:creationId xmlns:p14="http://schemas.microsoft.com/office/powerpoint/2010/main" val="1982685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Oncology Pathways Example</a:t>
            </a:r>
            <a:endParaRPr lang="en-US" dirty="0"/>
          </a:p>
        </p:txBody>
      </p:sp>
      <p:pic>
        <p:nvPicPr>
          <p:cNvPr id="5" name="Content Placeholder 4"/>
          <p:cNvPicPr>
            <a:picLocks noGrp="1" noChangeAspect="1"/>
          </p:cNvPicPr>
          <p:nvPr>
            <p:ph idx="1"/>
          </p:nvPr>
        </p:nvPicPr>
        <p:blipFill>
          <a:blip r:embed="rId2"/>
          <a:stretch>
            <a:fillRect/>
          </a:stretch>
        </p:blipFill>
        <p:spPr>
          <a:xfrm>
            <a:off x="3581400" y="1119421"/>
            <a:ext cx="4855464" cy="4630552"/>
          </a:xfrm>
          <a:prstGeom prst="rect">
            <a:avLst/>
          </a:prstGeom>
        </p:spPr>
      </p:pic>
      <p:sp>
        <p:nvSpPr>
          <p:cNvPr id="4" name="Slide Number Placeholder 3"/>
          <p:cNvSpPr>
            <a:spLocks noGrp="1"/>
          </p:cNvSpPr>
          <p:nvPr>
            <p:ph type="sldNum" sz="quarter" idx="10"/>
          </p:nvPr>
        </p:nvSpPr>
        <p:spPr/>
        <p:txBody>
          <a:bodyPr/>
          <a:lstStyle/>
          <a:p>
            <a:fld id="{7D266643-D253-4C69-B03B-ECCD7A512CFB}" type="slidenum">
              <a:rPr lang="en-US" altLang="en-US" smtClean="0"/>
              <a:pPr/>
              <a:t>61</a:t>
            </a:fld>
            <a:endParaRPr lang="en-US" altLang="en-US"/>
          </a:p>
        </p:txBody>
      </p:sp>
      <p:sp>
        <p:nvSpPr>
          <p:cNvPr id="6" name="Rectangle 5"/>
          <p:cNvSpPr/>
          <p:nvPr/>
        </p:nvSpPr>
        <p:spPr>
          <a:xfrm>
            <a:off x="3581400" y="3065184"/>
            <a:ext cx="1905000" cy="13521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581401" y="3886202"/>
            <a:ext cx="3733800" cy="76199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073905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3"/>
            <a:ext cx="8229600" cy="1143000"/>
          </a:xfrm>
        </p:spPr>
        <p:txBody>
          <a:bodyPr/>
          <a:lstStyle/>
          <a:p>
            <a:r>
              <a:rPr lang="en-US" dirty="0" smtClean="0"/>
              <a:t>Example 3:</a:t>
            </a:r>
            <a:br>
              <a:rPr lang="en-US" dirty="0" smtClean="0"/>
            </a:br>
            <a:r>
              <a:rPr lang="en-US" dirty="0" smtClean="0"/>
              <a:t>Case Rates for HCT</a:t>
            </a:r>
            <a:endParaRPr lang="en-US" dirty="0"/>
          </a:p>
        </p:txBody>
      </p:sp>
      <p:sp>
        <p:nvSpPr>
          <p:cNvPr id="3" name="Content Placeholder 2"/>
          <p:cNvSpPr>
            <a:spLocks noGrp="1"/>
          </p:cNvSpPr>
          <p:nvPr>
            <p:ph idx="1"/>
          </p:nvPr>
        </p:nvSpPr>
        <p:spPr>
          <a:xfrm>
            <a:off x="2057400" y="1181104"/>
            <a:ext cx="8229600" cy="3917951"/>
          </a:xfrm>
        </p:spPr>
        <p:txBody>
          <a:bodyPr/>
          <a:lstStyle/>
          <a:p>
            <a:r>
              <a:rPr lang="en-US" sz="2800" dirty="0"/>
              <a:t>Long history of use in transplant</a:t>
            </a:r>
          </a:p>
          <a:p>
            <a:r>
              <a:rPr lang="en-US" sz="2800" dirty="0"/>
              <a:t>Provides payment for set series of events during the course of a set number of days</a:t>
            </a:r>
          </a:p>
          <a:p>
            <a:r>
              <a:rPr lang="en-US" sz="2800" dirty="0"/>
              <a:t>Provides known spending amounts for payers, known resources for TC/program</a:t>
            </a:r>
          </a:p>
          <a:p>
            <a:r>
              <a:rPr lang="en-US" sz="2800" b="1" i="1" dirty="0"/>
              <a:t>Issue for HCT</a:t>
            </a:r>
            <a:r>
              <a:rPr lang="en-US" sz="2800" dirty="0"/>
              <a:t>: Increasing need for additional outlier conditions and clauses</a:t>
            </a:r>
          </a:p>
          <a:p>
            <a:pPr lvl="1"/>
            <a:r>
              <a:rPr lang="en-US" dirty="0" smtClean="0"/>
              <a:t>Drug prices, donor cell costs</a:t>
            </a:r>
          </a:p>
          <a:p>
            <a:pPr lvl="1"/>
            <a:endParaRPr lang="en-US" dirty="0"/>
          </a:p>
        </p:txBody>
      </p:sp>
      <p:sp>
        <p:nvSpPr>
          <p:cNvPr id="4" name="Slide Number Placeholder 3"/>
          <p:cNvSpPr>
            <a:spLocks noGrp="1"/>
          </p:cNvSpPr>
          <p:nvPr>
            <p:ph type="sldNum" sz="quarter" idx="10"/>
          </p:nvPr>
        </p:nvSpPr>
        <p:spPr/>
        <p:txBody>
          <a:bodyPr/>
          <a:lstStyle/>
          <a:p>
            <a:fld id="{7D266643-D253-4C69-B03B-ECCD7A512CFB}" type="slidenum">
              <a:rPr lang="en-US" altLang="en-US" smtClean="0"/>
              <a:pPr/>
              <a:t>62</a:t>
            </a:fld>
            <a:endParaRPr lang="en-US" altLang="en-US"/>
          </a:p>
        </p:txBody>
      </p:sp>
    </p:spTree>
    <p:extLst>
      <p:ext uri="{BB962C8B-B14F-4D97-AF65-F5344CB8AC3E}">
        <p14:creationId xmlns:p14="http://schemas.microsoft.com/office/powerpoint/2010/main" val="13897778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Technologies and Reimbursement</a:t>
            </a:r>
            <a:endParaRPr lang="en-US" dirty="0"/>
          </a:p>
        </p:txBody>
      </p:sp>
      <p:sp>
        <p:nvSpPr>
          <p:cNvPr id="3" name="Content Placeholder 2"/>
          <p:cNvSpPr>
            <a:spLocks noGrp="1"/>
          </p:cNvSpPr>
          <p:nvPr>
            <p:ph idx="1"/>
          </p:nvPr>
        </p:nvSpPr>
        <p:spPr/>
        <p:txBody>
          <a:bodyPr/>
          <a:lstStyle/>
          <a:p>
            <a:r>
              <a:rPr lang="en-US" dirty="0" smtClean="0"/>
              <a:t>Pursuing new reimbursement models for “curative therapies”</a:t>
            </a:r>
          </a:p>
          <a:p>
            <a:r>
              <a:rPr lang="en-US" dirty="0" smtClean="0"/>
              <a:t>Gene therapy as a model- “</a:t>
            </a:r>
            <a:r>
              <a:rPr lang="en-US" dirty="0" err="1" smtClean="0"/>
              <a:t>Glybera</a:t>
            </a:r>
            <a:r>
              <a:rPr lang="en-US" dirty="0" smtClean="0"/>
              <a:t>”</a:t>
            </a:r>
          </a:p>
          <a:p>
            <a:r>
              <a:rPr lang="en-US" dirty="0" smtClean="0"/>
              <a:t>Curative:</a:t>
            </a:r>
          </a:p>
          <a:p>
            <a:pPr lvl="1"/>
            <a:r>
              <a:rPr lang="en-US" dirty="0" smtClean="0"/>
              <a:t>Innovative and one-time or short-term</a:t>
            </a:r>
          </a:p>
          <a:p>
            <a:pPr lvl="1"/>
            <a:r>
              <a:rPr lang="en-US" dirty="0" smtClean="0"/>
              <a:t>Delivered via irreversible process</a:t>
            </a:r>
          </a:p>
          <a:p>
            <a:pPr lvl="1"/>
            <a:r>
              <a:rPr lang="en-US" dirty="0" smtClean="0"/>
              <a:t>Significant (multi-year) effect</a:t>
            </a:r>
            <a:endParaRPr lang="en-US" dirty="0"/>
          </a:p>
        </p:txBody>
      </p:sp>
      <p:sp>
        <p:nvSpPr>
          <p:cNvPr id="4" name="Slide Number Placeholder 3"/>
          <p:cNvSpPr>
            <a:spLocks noGrp="1"/>
          </p:cNvSpPr>
          <p:nvPr>
            <p:ph type="sldNum" sz="quarter" idx="10"/>
          </p:nvPr>
        </p:nvSpPr>
        <p:spPr/>
        <p:txBody>
          <a:bodyPr/>
          <a:lstStyle/>
          <a:p>
            <a:fld id="{7D266643-D253-4C69-B03B-ECCD7A512CFB}" type="slidenum">
              <a:rPr lang="en-US" altLang="en-US" smtClean="0"/>
              <a:pPr/>
              <a:t>63</a:t>
            </a:fld>
            <a:endParaRPr lang="en-US" altLang="en-US"/>
          </a:p>
        </p:txBody>
      </p:sp>
      <p:sp>
        <p:nvSpPr>
          <p:cNvPr id="5" name="TextBox 4"/>
          <p:cNvSpPr txBox="1"/>
          <p:nvPr/>
        </p:nvSpPr>
        <p:spPr>
          <a:xfrm>
            <a:off x="4648200" y="5471588"/>
            <a:ext cx="5410200" cy="923330"/>
          </a:xfrm>
          <a:prstGeom prst="rect">
            <a:avLst/>
          </a:prstGeom>
          <a:noFill/>
        </p:spPr>
        <p:txBody>
          <a:bodyPr wrap="square" rtlCol="0">
            <a:spAutoFit/>
          </a:bodyPr>
          <a:lstStyle/>
          <a:p>
            <a:r>
              <a:rPr lang="en-US" dirty="0">
                <a:solidFill>
                  <a:srgbClr val="000000"/>
                </a:solidFill>
              </a:rPr>
              <a:t>Tapestry Network, Building Sustainable Healthcare System for Curative Therapies </a:t>
            </a:r>
            <a:r>
              <a:rPr lang="en-US" i="1" dirty="0">
                <a:solidFill>
                  <a:srgbClr val="000000"/>
                </a:solidFill>
              </a:rPr>
              <a:t>Viewpoint</a:t>
            </a:r>
            <a:r>
              <a:rPr lang="en-US" dirty="0">
                <a:solidFill>
                  <a:srgbClr val="000000"/>
                </a:solidFill>
              </a:rPr>
              <a:t>, 2016</a:t>
            </a:r>
            <a:endParaRPr lang="en-US" dirty="0">
              <a:solidFill>
                <a:srgbClr val="000000"/>
              </a:solidFill>
            </a:endParaRPr>
          </a:p>
        </p:txBody>
      </p:sp>
    </p:spTree>
    <p:extLst>
      <p:ext uri="{BB962C8B-B14F-4D97-AF65-F5344CB8AC3E}">
        <p14:creationId xmlns:p14="http://schemas.microsoft.com/office/powerpoint/2010/main" val="3452183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5167"/>
            <a:ext cx="8229600" cy="1143000"/>
          </a:xfrm>
        </p:spPr>
        <p:txBody>
          <a:bodyPr/>
          <a:lstStyle/>
          <a:p>
            <a:r>
              <a:rPr lang="en-US" dirty="0" smtClean="0"/>
              <a:t>Proposed Payment Solutions </a:t>
            </a:r>
            <a:br>
              <a:rPr lang="en-US" dirty="0" smtClean="0"/>
            </a:br>
            <a:r>
              <a:rPr lang="en-US" dirty="0" smtClean="0"/>
              <a:t>for Curative Care</a:t>
            </a:r>
            <a:endParaRPr lang="en-US" dirty="0"/>
          </a:p>
        </p:txBody>
      </p:sp>
      <p:sp>
        <p:nvSpPr>
          <p:cNvPr id="3" name="Content Placeholder 2"/>
          <p:cNvSpPr>
            <a:spLocks noGrp="1"/>
          </p:cNvSpPr>
          <p:nvPr>
            <p:ph idx="1"/>
          </p:nvPr>
        </p:nvSpPr>
        <p:spPr/>
        <p:txBody>
          <a:bodyPr/>
          <a:lstStyle/>
          <a:p>
            <a:r>
              <a:rPr lang="en-US" dirty="0" smtClean="0"/>
              <a:t>Consumer Mortgages</a:t>
            </a:r>
          </a:p>
          <a:p>
            <a:r>
              <a:rPr lang="en-US" dirty="0" smtClean="0"/>
              <a:t>In-house lending by manufacturers</a:t>
            </a:r>
          </a:p>
          <a:p>
            <a:r>
              <a:rPr lang="en-US" dirty="0" smtClean="0"/>
              <a:t>Amortization</a:t>
            </a:r>
          </a:p>
          <a:p>
            <a:r>
              <a:rPr lang="en-US" dirty="0" smtClean="0"/>
              <a:t>Reinsurance</a:t>
            </a:r>
          </a:p>
          <a:p>
            <a:r>
              <a:rPr lang="en-US" dirty="0" smtClean="0"/>
              <a:t>Patient-level wrap-around insurance</a:t>
            </a:r>
          </a:p>
          <a:p>
            <a:r>
              <a:rPr lang="en-US" dirty="0" smtClean="0"/>
              <a:t>Annuities – pay for each year that it works</a:t>
            </a:r>
          </a:p>
          <a:p>
            <a:r>
              <a:rPr lang="en-US" dirty="0" smtClean="0"/>
              <a:t>Bonds for local/national governments</a:t>
            </a:r>
            <a:endParaRPr lang="en-US" dirty="0"/>
          </a:p>
        </p:txBody>
      </p:sp>
      <p:sp>
        <p:nvSpPr>
          <p:cNvPr id="4" name="Slide Number Placeholder 3"/>
          <p:cNvSpPr>
            <a:spLocks noGrp="1"/>
          </p:cNvSpPr>
          <p:nvPr>
            <p:ph type="sldNum" sz="quarter" idx="10"/>
          </p:nvPr>
        </p:nvSpPr>
        <p:spPr/>
        <p:txBody>
          <a:bodyPr/>
          <a:lstStyle/>
          <a:p>
            <a:fld id="{7D266643-D253-4C69-B03B-ECCD7A512CFB}" type="slidenum">
              <a:rPr lang="en-US" altLang="en-US" smtClean="0"/>
              <a:pPr/>
              <a:t>64</a:t>
            </a:fld>
            <a:endParaRPr lang="en-US" altLang="en-US"/>
          </a:p>
        </p:txBody>
      </p:sp>
    </p:spTree>
    <p:extLst>
      <p:ext uri="{BB962C8B-B14F-4D97-AF65-F5344CB8AC3E}">
        <p14:creationId xmlns:p14="http://schemas.microsoft.com/office/powerpoint/2010/main" val="2071710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Unknown:</a:t>
            </a:r>
            <a:br>
              <a:rPr lang="en-US" dirty="0" smtClean="0"/>
            </a:br>
            <a:r>
              <a:rPr lang="en-US" dirty="0" smtClean="0"/>
              <a:t>How will HCT fit into this space?</a:t>
            </a:r>
            <a:endParaRPr lang="en-US" dirty="0"/>
          </a:p>
        </p:txBody>
      </p:sp>
      <p:sp>
        <p:nvSpPr>
          <p:cNvPr id="3" name="Content Placeholder 2"/>
          <p:cNvSpPr>
            <a:spLocks noGrp="1"/>
          </p:cNvSpPr>
          <p:nvPr>
            <p:ph idx="1"/>
          </p:nvPr>
        </p:nvSpPr>
        <p:spPr>
          <a:xfrm>
            <a:off x="1981200" y="1143001"/>
            <a:ext cx="8229600" cy="3917951"/>
          </a:xfrm>
        </p:spPr>
        <p:txBody>
          <a:bodyPr/>
          <a:lstStyle/>
          <a:p>
            <a:r>
              <a:rPr lang="en-US" sz="2800" dirty="0"/>
              <a:t>If new cell therapy products are bridge to HCT, will the episodes/case rates be extended to include it?</a:t>
            </a:r>
          </a:p>
          <a:p>
            <a:pPr marL="0" indent="0">
              <a:buNone/>
            </a:pPr>
            <a:r>
              <a:rPr lang="en-US" sz="2800" dirty="0"/>
              <a:t> </a:t>
            </a:r>
            <a:r>
              <a:rPr lang="en-US" sz="2800" dirty="0"/>
              <a:t>  		(Could represent dramatic increase in 				expenditures)</a:t>
            </a:r>
          </a:p>
          <a:p>
            <a:r>
              <a:rPr lang="en-US" sz="2800" dirty="0"/>
              <a:t>Will financial toxicity increase as families try various treatments with new payment mechanisms?</a:t>
            </a:r>
          </a:p>
          <a:p>
            <a:r>
              <a:rPr lang="en-US" sz="2800" dirty="0"/>
              <a:t>Will these new therapies face reporting and accreditation requirements similar to HCT?</a:t>
            </a:r>
            <a:endParaRPr lang="en-US" sz="2800" dirty="0"/>
          </a:p>
        </p:txBody>
      </p:sp>
      <p:sp>
        <p:nvSpPr>
          <p:cNvPr id="4" name="Slide Number Placeholder 3"/>
          <p:cNvSpPr>
            <a:spLocks noGrp="1"/>
          </p:cNvSpPr>
          <p:nvPr>
            <p:ph type="sldNum" sz="quarter" idx="10"/>
          </p:nvPr>
        </p:nvSpPr>
        <p:spPr/>
        <p:txBody>
          <a:bodyPr/>
          <a:lstStyle/>
          <a:p>
            <a:fld id="{7D266643-D253-4C69-B03B-ECCD7A512CFB}" type="slidenum">
              <a:rPr lang="en-US" altLang="en-US" smtClean="0"/>
              <a:pPr/>
              <a:t>65</a:t>
            </a:fld>
            <a:endParaRPr lang="en-US" altLang="en-US"/>
          </a:p>
        </p:txBody>
      </p:sp>
    </p:spTree>
    <p:extLst>
      <p:ext uri="{BB962C8B-B14F-4D97-AF65-F5344CB8AC3E}">
        <p14:creationId xmlns:p14="http://schemas.microsoft.com/office/powerpoint/2010/main" val="10159860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the Group</a:t>
            </a:r>
            <a:endParaRPr lang="en-US" dirty="0"/>
          </a:p>
        </p:txBody>
      </p:sp>
      <p:sp>
        <p:nvSpPr>
          <p:cNvPr id="3" name="Content Placeholder 2"/>
          <p:cNvSpPr>
            <a:spLocks noGrp="1"/>
          </p:cNvSpPr>
          <p:nvPr>
            <p:ph idx="1"/>
          </p:nvPr>
        </p:nvSpPr>
        <p:spPr/>
        <p:txBody>
          <a:bodyPr/>
          <a:lstStyle/>
          <a:p>
            <a:r>
              <a:rPr lang="en-US" dirty="0" smtClean="0"/>
              <a:t>Are there actionable items here?</a:t>
            </a:r>
          </a:p>
          <a:p>
            <a:pPr lvl="1"/>
            <a:r>
              <a:rPr lang="en-US" dirty="0" smtClean="0"/>
              <a:t>Develop a research agenda around waste/inefficiency in HCT?</a:t>
            </a:r>
          </a:p>
          <a:p>
            <a:pPr lvl="1"/>
            <a:r>
              <a:rPr lang="en-US" dirty="0" smtClean="0"/>
              <a:t>Integrate HCT into clinical pathways?</a:t>
            </a:r>
          </a:p>
          <a:p>
            <a:pPr lvl="1"/>
            <a:r>
              <a:rPr lang="en-US" dirty="0" smtClean="0"/>
              <a:t>Identify methodology concerns with new CMS payment models?</a:t>
            </a:r>
          </a:p>
          <a:p>
            <a:pPr lvl="1"/>
            <a:r>
              <a:rPr lang="en-US" dirty="0" smtClean="0"/>
              <a:t>Propose a bundled payment to CMS for HCT?</a:t>
            </a:r>
          </a:p>
          <a:p>
            <a:pPr lvl="1"/>
            <a:endParaRPr lang="en-US" dirty="0"/>
          </a:p>
        </p:txBody>
      </p:sp>
      <p:sp>
        <p:nvSpPr>
          <p:cNvPr id="4" name="Slide Number Placeholder 3"/>
          <p:cNvSpPr>
            <a:spLocks noGrp="1"/>
          </p:cNvSpPr>
          <p:nvPr>
            <p:ph type="sldNum" sz="quarter" idx="10"/>
          </p:nvPr>
        </p:nvSpPr>
        <p:spPr/>
        <p:txBody>
          <a:bodyPr/>
          <a:lstStyle/>
          <a:p>
            <a:fld id="{7D266643-D253-4C69-B03B-ECCD7A512CFB}" type="slidenum">
              <a:rPr lang="en-US" altLang="en-US" smtClean="0"/>
              <a:pPr/>
              <a:t>66</a:t>
            </a:fld>
            <a:endParaRPr lang="en-US" altLang="en-US"/>
          </a:p>
        </p:txBody>
      </p:sp>
    </p:spTree>
    <p:extLst>
      <p:ext uri="{BB962C8B-B14F-4D97-AF65-F5344CB8AC3E}">
        <p14:creationId xmlns:p14="http://schemas.microsoft.com/office/powerpoint/2010/main" val="334269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3650" y="1706564"/>
            <a:ext cx="4584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C:\Documents and Settings\llichten\Desktop\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838201"/>
            <a:ext cx="7013234" cy="526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58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Where is the US going?</a:t>
            </a:r>
            <a:br>
              <a:rPr lang="en-US" dirty="0" smtClean="0"/>
            </a:br>
            <a:r>
              <a:rPr lang="en-US" dirty="0" smtClean="0"/>
              <a:t>HCST as a model</a:t>
            </a:r>
            <a:endParaRPr lang="en-US" dirty="0"/>
          </a:p>
        </p:txBody>
      </p:sp>
    </p:spTree>
    <p:extLst>
      <p:ext uri="{BB962C8B-B14F-4D97-AF65-F5344CB8AC3E}">
        <p14:creationId xmlns:p14="http://schemas.microsoft.com/office/powerpoint/2010/main" val="166145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50559"/>
            <a:ext cx="10972800" cy="492443"/>
          </a:xfrm>
          <a:prstGeom prst="rect">
            <a:avLst/>
          </a:prstGeom>
        </p:spPr>
        <p:txBody>
          <a:bodyPr vert="horz" wrap="square" lIns="0" tIns="0" rIns="0" bIns="0" numCol="1" rtlCol="0" anchor="b" anchorCtr="0" compatLnSpc="1">
            <a:prstTxWarp prst="textNoShape">
              <a:avLst/>
            </a:prstTxWarp>
            <a:spAutoFit/>
          </a:bodyPr>
          <a:lstStyle/>
          <a:p>
            <a:pPr marL="848994"/>
            <a:r>
              <a:rPr dirty="0">
                <a:latin typeface="Arial"/>
                <a:cs typeface="Arial"/>
              </a:rPr>
              <a:t>HCT</a:t>
            </a:r>
            <a:r>
              <a:rPr spc="-10" dirty="0">
                <a:latin typeface="Arial"/>
                <a:cs typeface="Arial"/>
              </a:rPr>
              <a:t> </a:t>
            </a:r>
            <a:r>
              <a:rPr dirty="0">
                <a:latin typeface="Arial"/>
                <a:cs typeface="Arial"/>
              </a:rPr>
              <a:t>as</a:t>
            </a:r>
            <a:r>
              <a:rPr spc="-15" dirty="0">
                <a:latin typeface="Arial"/>
                <a:cs typeface="Arial"/>
              </a:rPr>
              <a:t> </a:t>
            </a:r>
            <a:r>
              <a:rPr dirty="0">
                <a:latin typeface="Arial"/>
                <a:cs typeface="Arial"/>
              </a:rPr>
              <a:t>Hea</a:t>
            </a:r>
            <a:r>
              <a:rPr spc="-15" dirty="0">
                <a:latin typeface="Arial"/>
                <a:cs typeface="Arial"/>
              </a:rPr>
              <a:t>l</a:t>
            </a:r>
            <a:r>
              <a:rPr dirty="0">
                <a:latin typeface="Arial"/>
                <a:cs typeface="Arial"/>
              </a:rPr>
              <a:t>th</a:t>
            </a:r>
            <a:r>
              <a:rPr spc="-10" dirty="0">
                <a:latin typeface="Arial"/>
                <a:cs typeface="Arial"/>
              </a:rPr>
              <a:t> </a:t>
            </a:r>
            <a:r>
              <a:rPr dirty="0">
                <a:latin typeface="Arial"/>
                <a:cs typeface="Arial"/>
              </a:rPr>
              <a:t>Care</a:t>
            </a:r>
            <a:r>
              <a:rPr spc="-25" dirty="0">
                <a:latin typeface="Arial"/>
                <a:cs typeface="Arial"/>
              </a:rPr>
              <a:t> </a:t>
            </a:r>
            <a:r>
              <a:rPr dirty="0">
                <a:latin typeface="Arial"/>
                <a:cs typeface="Arial"/>
              </a:rPr>
              <a:t>Role</a:t>
            </a:r>
            <a:r>
              <a:rPr spc="-15" dirty="0">
                <a:latin typeface="Arial"/>
                <a:cs typeface="Arial"/>
              </a:rPr>
              <a:t> </a:t>
            </a:r>
            <a:r>
              <a:rPr dirty="0">
                <a:latin typeface="Arial"/>
                <a:cs typeface="Arial"/>
              </a:rPr>
              <a:t>M</a:t>
            </a:r>
            <a:r>
              <a:rPr spc="-15" dirty="0">
                <a:latin typeface="Arial"/>
                <a:cs typeface="Arial"/>
              </a:rPr>
              <a:t>o</a:t>
            </a:r>
            <a:r>
              <a:rPr dirty="0">
                <a:latin typeface="Arial"/>
                <a:cs typeface="Arial"/>
              </a:rPr>
              <a:t>d</a:t>
            </a:r>
            <a:r>
              <a:rPr spc="-10" dirty="0">
                <a:latin typeface="Arial"/>
                <a:cs typeface="Arial"/>
              </a:rPr>
              <a:t>e</a:t>
            </a:r>
            <a:r>
              <a:rPr dirty="0">
                <a:latin typeface="Arial"/>
                <a:cs typeface="Arial"/>
              </a:rPr>
              <a:t>l</a:t>
            </a:r>
          </a:p>
        </p:txBody>
      </p:sp>
      <p:sp>
        <p:nvSpPr>
          <p:cNvPr id="4" name="object 4"/>
          <p:cNvSpPr txBox="1">
            <a:spLocks noGrp="1"/>
          </p:cNvSpPr>
          <p:nvPr>
            <p:ph type="sldNum" sz="quarter" idx="4294967295"/>
          </p:nvPr>
        </p:nvSpPr>
        <p:spPr>
          <a:xfrm>
            <a:off x="9895585" y="6539271"/>
            <a:ext cx="249554" cy="646331"/>
          </a:xfrm>
          <a:prstGeom prst="rect">
            <a:avLst/>
          </a:prstGeom>
        </p:spPr>
        <p:txBody>
          <a:bodyPr vert="horz" wrap="square" lIns="0" tIns="0" rIns="0" bIns="0" numCol="1" rtlCol="0" anchor="t" anchorCtr="0" compatLnSpc="1">
            <a:prstTxWarp prst="textNoShape">
              <a:avLst/>
            </a:prstTxWarp>
            <a:spAutoFit/>
          </a:bodyPr>
          <a:lstStyle/>
          <a:p>
            <a:pPr marL="124460"/>
            <a:fld id="{81D60167-4931-47E6-BA6A-407CBD079E47}" type="slidenum">
              <a:rPr dirty="0">
                <a:solidFill>
                  <a:srgbClr val="888888"/>
                </a:solidFill>
                <a:latin typeface="Calibri"/>
              </a:rPr>
              <a:pPr marL="124460"/>
              <a:t>9</a:t>
            </a:fld>
            <a:endParaRPr dirty="0">
              <a:solidFill>
                <a:srgbClr val="888888"/>
              </a:solidFill>
              <a:latin typeface="Calibri"/>
            </a:endParaRPr>
          </a:p>
        </p:txBody>
      </p:sp>
      <p:sp>
        <p:nvSpPr>
          <p:cNvPr id="3" name="object 3"/>
          <p:cNvSpPr txBox="1"/>
          <p:nvPr/>
        </p:nvSpPr>
        <p:spPr>
          <a:xfrm>
            <a:off x="2059940" y="1531024"/>
            <a:ext cx="7898130" cy="5224507"/>
          </a:xfrm>
          <a:prstGeom prst="rect">
            <a:avLst/>
          </a:prstGeom>
        </p:spPr>
        <p:txBody>
          <a:bodyPr vert="horz" wrap="square" lIns="0" tIns="0" rIns="0" bIns="0" rtlCol="0">
            <a:spAutoFit/>
          </a:bodyPr>
          <a:lstStyle/>
          <a:p>
            <a:pPr marL="355600" indent="-342900">
              <a:buClr>
                <a:srgbClr val="005292"/>
              </a:buClr>
              <a:buFont typeface="Arial"/>
              <a:buChar char="•"/>
              <a:tabLst>
                <a:tab pos="355600" algn="l"/>
              </a:tabLst>
            </a:pPr>
            <a:r>
              <a:rPr sz="2400" dirty="0">
                <a:solidFill>
                  <a:srgbClr val="354E88"/>
                </a:solidFill>
                <a:latin typeface="Arial"/>
                <a:cs typeface="Arial"/>
              </a:rPr>
              <a:t>Only</a:t>
            </a:r>
            <a:r>
              <a:rPr sz="2400" spc="-5" dirty="0">
                <a:solidFill>
                  <a:srgbClr val="354E88"/>
                </a:solidFill>
                <a:latin typeface="Arial"/>
                <a:cs typeface="Arial"/>
              </a:rPr>
              <a:t> </a:t>
            </a:r>
            <a:r>
              <a:rPr sz="2400" b="1" dirty="0">
                <a:solidFill>
                  <a:srgbClr val="354E88"/>
                </a:solidFill>
                <a:latin typeface="Arial"/>
                <a:cs typeface="Arial"/>
              </a:rPr>
              <a:t>c</a:t>
            </a:r>
            <a:r>
              <a:rPr sz="2400" b="1" spc="-10" dirty="0">
                <a:solidFill>
                  <a:srgbClr val="354E88"/>
                </a:solidFill>
                <a:latin typeface="Arial"/>
                <a:cs typeface="Arial"/>
              </a:rPr>
              <a:t>u</a:t>
            </a:r>
            <a:r>
              <a:rPr sz="2400" b="1" dirty="0">
                <a:solidFill>
                  <a:srgbClr val="354E88"/>
                </a:solidFill>
                <a:latin typeface="Arial"/>
                <a:cs typeface="Arial"/>
              </a:rPr>
              <a:t>rative therapy</a:t>
            </a:r>
            <a:r>
              <a:rPr sz="2400" b="1" spc="-5" dirty="0">
                <a:solidFill>
                  <a:srgbClr val="354E88"/>
                </a:solidFill>
                <a:latin typeface="Arial"/>
                <a:cs typeface="Arial"/>
              </a:rPr>
              <a:t> </a:t>
            </a:r>
            <a:r>
              <a:rPr sz="2400" dirty="0">
                <a:solidFill>
                  <a:srgbClr val="354E88"/>
                </a:solidFill>
                <a:latin typeface="Arial"/>
                <a:cs typeface="Arial"/>
              </a:rPr>
              <a:t>for</a:t>
            </a:r>
            <a:r>
              <a:rPr sz="2400" spc="-15" dirty="0">
                <a:solidFill>
                  <a:srgbClr val="354E88"/>
                </a:solidFill>
                <a:latin typeface="Arial"/>
                <a:cs typeface="Arial"/>
              </a:rPr>
              <a:t> </a:t>
            </a:r>
            <a:r>
              <a:rPr sz="2400" dirty="0">
                <a:solidFill>
                  <a:srgbClr val="354E88"/>
                </a:solidFill>
                <a:latin typeface="Arial"/>
                <a:cs typeface="Arial"/>
              </a:rPr>
              <a:t>many d</a:t>
            </a:r>
            <a:r>
              <a:rPr sz="2400" spc="-10" dirty="0">
                <a:solidFill>
                  <a:srgbClr val="354E88"/>
                </a:solidFill>
                <a:latin typeface="Arial"/>
                <a:cs typeface="Arial"/>
              </a:rPr>
              <a:t>i</a:t>
            </a:r>
            <a:r>
              <a:rPr sz="2400" dirty="0">
                <a:solidFill>
                  <a:srgbClr val="354E88"/>
                </a:solidFill>
                <a:latin typeface="Arial"/>
                <a:cs typeface="Arial"/>
              </a:rPr>
              <a:t>se</a:t>
            </a:r>
            <a:r>
              <a:rPr sz="2400" spc="-10" dirty="0">
                <a:solidFill>
                  <a:srgbClr val="354E88"/>
                </a:solidFill>
                <a:latin typeface="Arial"/>
                <a:cs typeface="Arial"/>
              </a:rPr>
              <a:t>a</a:t>
            </a:r>
            <a:r>
              <a:rPr sz="2400" dirty="0">
                <a:solidFill>
                  <a:srgbClr val="354E88"/>
                </a:solidFill>
                <a:latin typeface="Arial"/>
                <a:cs typeface="Arial"/>
              </a:rPr>
              <a:t>ses.</a:t>
            </a:r>
          </a:p>
          <a:p>
            <a:pPr marL="756285" lvl="1" indent="-286385">
              <a:spcBef>
                <a:spcPts val="525"/>
              </a:spcBef>
              <a:buClr>
                <a:srgbClr val="005292"/>
              </a:buClr>
              <a:buFont typeface="Arial"/>
              <a:buChar char="–"/>
              <a:tabLst>
                <a:tab pos="756920" algn="l"/>
              </a:tabLst>
            </a:pPr>
            <a:r>
              <a:rPr sz="2200" spc="-15" dirty="0">
                <a:solidFill>
                  <a:srgbClr val="354E88"/>
                </a:solidFill>
                <a:latin typeface="Arial"/>
                <a:cs typeface="Arial"/>
              </a:rPr>
              <a:t>Recog</a:t>
            </a:r>
            <a:r>
              <a:rPr sz="2200" spc="-10" dirty="0">
                <a:solidFill>
                  <a:srgbClr val="354E88"/>
                </a:solidFill>
                <a:latin typeface="Arial"/>
                <a:cs typeface="Arial"/>
              </a:rPr>
              <a:t>n</a:t>
            </a:r>
            <a:r>
              <a:rPr sz="2200" spc="-5" dirty="0">
                <a:solidFill>
                  <a:srgbClr val="354E88"/>
                </a:solidFill>
                <a:latin typeface="Arial"/>
                <a:cs typeface="Arial"/>
              </a:rPr>
              <a:t>i</a:t>
            </a:r>
            <a:r>
              <a:rPr sz="2200" spc="-10" dirty="0">
                <a:solidFill>
                  <a:srgbClr val="354E88"/>
                </a:solidFill>
                <a:latin typeface="Arial"/>
                <a:cs typeface="Arial"/>
              </a:rPr>
              <a:t>z</a:t>
            </a:r>
            <a:r>
              <a:rPr sz="2200" spc="-15" dirty="0">
                <a:solidFill>
                  <a:srgbClr val="354E88"/>
                </a:solidFill>
                <a:latin typeface="Arial"/>
                <a:cs typeface="Arial"/>
              </a:rPr>
              <a:t>ed</a:t>
            </a:r>
            <a:r>
              <a:rPr sz="2200" dirty="0">
                <a:solidFill>
                  <a:srgbClr val="354E88"/>
                </a:solidFill>
                <a:latin typeface="Arial"/>
                <a:cs typeface="Arial"/>
              </a:rPr>
              <a:t> </a:t>
            </a:r>
            <a:r>
              <a:rPr sz="2200" spc="-15" dirty="0">
                <a:solidFill>
                  <a:srgbClr val="354E88"/>
                </a:solidFill>
                <a:latin typeface="Arial"/>
                <a:cs typeface="Arial"/>
              </a:rPr>
              <a:t>by</a:t>
            </a:r>
            <a:r>
              <a:rPr sz="2200" spc="5" dirty="0">
                <a:solidFill>
                  <a:srgbClr val="354E88"/>
                </a:solidFill>
                <a:latin typeface="Arial"/>
                <a:cs typeface="Arial"/>
              </a:rPr>
              <a:t> </a:t>
            </a:r>
            <a:r>
              <a:rPr sz="2200" spc="-15" dirty="0">
                <a:solidFill>
                  <a:srgbClr val="354E88"/>
                </a:solidFill>
                <a:latin typeface="Arial"/>
                <a:cs typeface="Arial"/>
              </a:rPr>
              <a:t>(most)</a:t>
            </a:r>
            <a:r>
              <a:rPr sz="2200" spc="10" dirty="0">
                <a:solidFill>
                  <a:srgbClr val="354E88"/>
                </a:solidFill>
                <a:latin typeface="Arial"/>
                <a:cs typeface="Arial"/>
              </a:rPr>
              <a:t> </a:t>
            </a:r>
            <a:r>
              <a:rPr sz="2200" spc="-15" dirty="0">
                <a:solidFill>
                  <a:srgbClr val="354E88"/>
                </a:solidFill>
                <a:latin typeface="Arial"/>
                <a:cs typeface="Arial"/>
              </a:rPr>
              <a:t>payers</a:t>
            </a:r>
            <a:r>
              <a:rPr sz="2200" spc="25" dirty="0">
                <a:solidFill>
                  <a:srgbClr val="354E88"/>
                </a:solidFill>
                <a:latin typeface="Arial"/>
                <a:cs typeface="Arial"/>
              </a:rPr>
              <a:t> </a:t>
            </a:r>
            <a:r>
              <a:rPr sz="2200" spc="-15" dirty="0">
                <a:solidFill>
                  <a:srgbClr val="354E88"/>
                </a:solidFill>
                <a:latin typeface="Arial"/>
                <a:cs typeface="Arial"/>
              </a:rPr>
              <a:t>as</a:t>
            </a:r>
            <a:r>
              <a:rPr sz="2200" spc="-10" dirty="0">
                <a:solidFill>
                  <a:srgbClr val="354E88"/>
                </a:solidFill>
                <a:latin typeface="Arial"/>
                <a:cs typeface="Arial"/>
              </a:rPr>
              <a:t> </a:t>
            </a:r>
            <a:r>
              <a:rPr sz="2200" spc="-15" dirty="0">
                <a:solidFill>
                  <a:srgbClr val="354E88"/>
                </a:solidFill>
                <a:latin typeface="Arial"/>
                <a:cs typeface="Arial"/>
              </a:rPr>
              <a:t>stan</a:t>
            </a:r>
            <a:r>
              <a:rPr sz="2200" spc="-10" dirty="0">
                <a:solidFill>
                  <a:srgbClr val="354E88"/>
                </a:solidFill>
                <a:latin typeface="Arial"/>
                <a:cs typeface="Arial"/>
              </a:rPr>
              <a:t>d</a:t>
            </a:r>
            <a:r>
              <a:rPr sz="2200" spc="-15" dirty="0">
                <a:solidFill>
                  <a:srgbClr val="354E88"/>
                </a:solidFill>
                <a:latin typeface="Arial"/>
                <a:cs typeface="Arial"/>
              </a:rPr>
              <a:t>ard</a:t>
            </a:r>
            <a:r>
              <a:rPr sz="2200" spc="10" dirty="0">
                <a:solidFill>
                  <a:srgbClr val="354E88"/>
                </a:solidFill>
                <a:latin typeface="Arial"/>
                <a:cs typeface="Arial"/>
              </a:rPr>
              <a:t> </a:t>
            </a:r>
            <a:r>
              <a:rPr sz="2200" spc="-10" dirty="0">
                <a:solidFill>
                  <a:srgbClr val="354E88"/>
                </a:solidFill>
                <a:latin typeface="Arial"/>
                <a:cs typeface="Arial"/>
              </a:rPr>
              <a:t>of</a:t>
            </a:r>
            <a:r>
              <a:rPr sz="2200" spc="-5" dirty="0">
                <a:solidFill>
                  <a:srgbClr val="354E88"/>
                </a:solidFill>
                <a:latin typeface="Arial"/>
                <a:cs typeface="Arial"/>
              </a:rPr>
              <a:t> </a:t>
            </a:r>
            <a:r>
              <a:rPr sz="2200" spc="-10" dirty="0">
                <a:solidFill>
                  <a:srgbClr val="354E88"/>
                </a:solidFill>
                <a:latin typeface="Arial"/>
                <a:cs typeface="Arial"/>
              </a:rPr>
              <a:t>care.</a:t>
            </a:r>
            <a:endParaRPr sz="2200" dirty="0">
              <a:solidFill>
                <a:srgbClr val="354E88"/>
              </a:solidFill>
              <a:latin typeface="Arial"/>
              <a:cs typeface="Arial"/>
            </a:endParaRPr>
          </a:p>
          <a:p>
            <a:pPr marL="756285" lvl="1" indent="-286385">
              <a:spcBef>
                <a:spcPts val="525"/>
              </a:spcBef>
              <a:buClr>
                <a:srgbClr val="005292"/>
              </a:buClr>
              <a:buFont typeface="Arial"/>
              <a:buChar char="–"/>
              <a:tabLst>
                <a:tab pos="756920" algn="l"/>
              </a:tabLst>
            </a:pPr>
            <a:r>
              <a:rPr sz="2200" spc="-15" dirty="0">
                <a:solidFill>
                  <a:srgbClr val="354E88"/>
                </a:solidFill>
                <a:latin typeface="Arial"/>
                <a:cs typeface="Arial"/>
              </a:rPr>
              <a:t>Dramatic</a:t>
            </a:r>
            <a:r>
              <a:rPr sz="2200" spc="15" dirty="0">
                <a:solidFill>
                  <a:srgbClr val="354E88"/>
                </a:solidFill>
                <a:latin typeface="Arial"/>
                <a:cs typeface="Arial"/>
              </a:rPr>
              <a:t> </a:t>
            </a:r>
            <a:r>
              <a:rPr sz="2200" spc="-15" dirty="0">
                <a:solidFill>
                  <a:srgbClr val="354E88"/>
                </a:solidFill>
                <a:latin typeface="Arial"/>
                <a:cs typeface="Arial"/>
              </a:rPr>
              <a:t>improvements</a:t>
            </a:r>
            <a:r>
              <a:rPr sz="2200" spc="55" dirty="0">
                <a:solidFill>
                  <a:srgbClr val="354E88"/>
                </a:solidFill>
                <a:latin typeface="Arial"/>
                <a:cs typeface="Arial"/>
              </a:rPr>
              <a:t> </a:t>
            </a:r>
            <a:r>
              <a:rPr sz="2200" spc="-10" dirty="0">
                <a:solidFill>
                  <a:srgbClr val="354E88"/>
                </a:solidFill>
                <a:latin typeface="Arial"/>
                <a:cs typeface="Arial"/>
              </a:rPr>
              <a:t>in effectiveness/survival.</a:t>
            </a:r>
            <a:endParaRPr sz="2200" dirty="0">
              <a:solidFill>
                <a:srgbClr val="354E88"/>
              </a:solidFill>
              <a:latin typeface="Arial"/>
              <a:cs typeface="Arial"/>
            </a:endParaRPr>
          </a:p>
          <a:p>
            <a:pPr marL="355600" indent="-342900">
              <a:spcBef>
                <a:spcPts val="580"/>
              </a:spcBef>
              <a:buClr>
                <a:srgbClr val="005292"/>
              </a:buClr>
              <a:buFont typeface="Arial"/>
              <a:buChar char="•"/>
              <a:tabLst>
                <a:tab pos="355600" algn="l"/>
              </a:tabLst>
            </a:pPr>
            <a:r>
              <a:rPr sz="2400" dirty="0">
                <a:solidFill>
                  <a:srgbClr val="354E88"/>
                </a:solidFill>
                <a:latin typeface="Arial"/>
                <a:cs typeface="Arial"/>
              </a:rPr>
              <a:t>Ahead</a:t>
            </a:r>
            <a:r>
              <a:rPr sz="2400" spc="10" dirty="0">
                <a:solidFill>
                  <a:srgbClr val="354E88"/>
                </a:solidFill>
                <a:latin typeface="Arial"/>
                <a:cs typeface="Arial"/>
              </a:rPr>
              <a:t> </a:t>
            </a:r>
            <a:r>
              <a:rPr sz="2400" dirty="0">
                <a:solidFill>
                  <a:srgbClr val="354E88"/>
                </a:solidFill>
                <a:latin typeface="Arial"/>
                <a:cs typeface="Arial"/>
              </a:rPr>
              <a:t>of the curve for</a:t>
            </a:r>
            <a:r>
              <a:rPr sz="2400" spc="-25" dirty="0">
                <a:solidFill>
                  <a:srgbClr val="354E88"/>
                </a:solidFill>
                <a:latin typeface="Arial"/>
                <a:cs typeface="Arial"/>
              </a:rPr>
              <a:t> </a:t>
            </a:r>
            <a:r>
              <a:rPr sz="2400" b="1" dirty="0">
                <a:solidFill>
                  <a:srgbClr val="354E88"/>
                </a:solidFill>
                <a:latin typeface="Arial"/>
                <a:cs typeface="Arial"/>
              </a:rPr>
              <a:t>he</a:t>
            </a:r>
            <a:r>
              <a:rPr sz="2400" b="1" spc="-10" dirty="0">
                <a:solidFill>
                  <a:srgbClr val="354E88"/>
                </a:solidFill>
                <a:latin typeface="Arial"/>
                <a:cs typeface="Arial"/>
              </a:rPr>
              <a:t>a</a:t>
            </a:r>
            <a:r>
              <a:rPr sz="2400" b="1" dirty="0">
                <a:solidFill>
                  <a:srgbClr val="354E88"/>
                </a:solidFill>
                <a:latin typeface="Arial"/>
                <a:cs typeface="Arial"/>
              </a:rPr>
              <a:t>l</a:t>
            </a:r>
            <a:r>
              <a:rPr sz="2400" b="1" spc="5" dirty="0">
                <a:solidFill>
                  <a:srgbClr val="354E88"/>
                </a:solidFill>
                <a:latin typeface="Arial"/>
                <a:cs typeface="Arial"/>
              </a:rPr>
              <a:t>t</a:t>
            </a:r>
            <a:r>
              <a:rPr sz="2400" b="1" dirty="0">
                <a:solidFill>
                  <a:srgbClr val="354E88"/>
                </a:solidFill>
                <a:latin typeface="Arial"/>
                <a:cs typeface="Arial"/>
              </a:rPr>
              <a:t>h</a:t>
            </a:r>
            <a:r>
              <a:rPr sz="2400" b="1" spc="-10" dirty="0">
                <a:solidFill>
                  <a:srgbClr val="354E88"/>
                </a:solidFill>
                <a:latin typeface="Arial"/>
                <a:cs typeface="Arial"/>
              </a:rPr>
              <a:t> </a:t>
            </a:r>
            <a:r>
              <a:rPr sz="2400" b="1" dirty="0">
                <a:solidFill>
                  <a:srgbClr val="354E88"/>
                </a:solidFill>
                <a:latin typeface="Arial"/>
                <a:cs typeface="Arial"/>
              </a:rPr>
              <a:t>care refor</a:t>
            </a:r>
            <a:r>
              <a:rPr sz="2400" b="1" spc="10" dirty="0">
                <a:solidFill>
                  <a:srgbClr val="354E88"/>
                </a:solidFill>
                <a:latin typeface="Arial"/>
                <a:cs typeface="Arial"/>
              </a:rPr>
              <a:t>m</a:t>
            </a:r>
            <a:r>
              <a:rPr sz="2400" dirty="0">
                <a:solidFill>
                  <a:srgbClr val="354E88"/>
                </a:solidFill>
                <a:latin typeface="Arial"/>
                <a:cs typeface="Arial"/>
              </a:rPr>
              <a:t>:</a:t>
            </a:r>
          </a:p>
          <a:p>
            <a:pPr marL="756285" lvl="1" indent="-286385">
              <a:spcBef>
                <a:spcPts val="525"/>
              </a:spcBef>
              <a:buClr>
                <a:srgbClr val="005292"/>
              </a:buClr>
              <a:buFont typeface="Arial"/>
              <a:buChar char="–"/>
              <a:tabLst>
                <a:tab pos="756920" algn="l"/>
              </a:tabLst>
            </a:pPr>
            <a:r>
              <a:rPr sz="2200" u="sng" spc="-15" dirty="0">
                <a:solidFill>
                  <a:srgbClr val="354E88"/>
                </a:solidFill>
                <a:latin typeface="Arial"/>
                <a:cs typeface="Arial"/>
              </a:rPr>
              <a:t>Bun</a:t>
            </a:r>
            <a:r>
              <a:rPr sz="2200" u="sng" spc="-10" dirty="0">
                <a:solidFill>
                  <a:srgbClr val="354E88"/>
                </a:solidFill>
                <a:latin typeface="Arial"/>
                <a:cs typeface="Arial"/>
              </a:rPr>
              <a:t>dled</a:t>
            </a:r>
            <a:r>
              <a:rPr sz="2200" u="sng" spc="-5" dirty="0">
                <a:solidFill>
                  <a:srgbClr val="354E88"/>
                </a:solidFill>
                <a:latin typeface="Arial"/>
                <a:cs typeface="Arial"/>
              </a:rPr>
              <a:t> </a:t>
            </a:r>
            <a:r>
              <a:rPr sz="2200" u="sng" spc="-15" dirty="0">
                <a:solidFill>
                  <a:srgbClr val="354E88"/>
                </a:solidFill>
                <a:latin typeface="Arial"/>
                <a:cs typeface="Arial"/>
              </a:rPr>
              <a:t>pay</a:t>
            </a:r>
            <a:r>
              <a:rPr sz="2200" u="sng" spc="-30" dirty="0">
                <a:solidFill>
                  <a:srgbClr val="354E88"/>
                </a:solidFill>
                <a:latin typeface="Arial"/>
                <a:cs typeface="Arial"/>
              </a:rPr>
              <a:t>m</a:t>
            </a:r>
            <a:r>
              <a:rPr sz="2200" u="sng" spc="-15" dirty="0">
                <a:solidFill>
                  <a:srgbClr val="354E88"/>
                </a:solidFill>
                <a:latin typeface="Arial"/>
                <a:cs typeface="Arial"/>
              </a:rPr>
              <a:t>ent</a:t>
            </a:r>
            <a:r>
              <a:rPr sz="2200" u="sng" spc="25" dirty="0">
                <a:solidFill>
                  <a:srgbClr val="354E88"/>
                </a:solidFill>
                <a:latin typeface="Arial"/>
                <a:cs typeface="Arial"/>
              </a:rPr>
              <a:t> </a:t>
            </a:r>
            <a:r>
              <a:rPr sz="2200" u="sng" spc="-15" dirty="0">
                <a:solidFill>
                  <a:srgbClr val="354E88"/>
                </a:solidFill>
                <a:latin typeface="Arial"/>
                <a:cs typeface="Arial"/>
              </a:rPr>
              <a:t>model</a:t>
            </a:r>
            <a:r>
              <a:rPr sz="2200" u="sng" spc="15" dirty="0">
                <a:solidFill>
                  <a:srgbClr val="354E88"/>
                </a:solidFill>
                <a:latin typeface="Arial"/>
                <a:cs typeface="Arial"/>
              </a:rPr>
              <a:t> </a:t>
            </a:r>
            <a:r>
              <a:rPr sz="2200" spc="-15" dirty="0">
                <a:solidFill>
                  <a:srgbClr val="354E88"/>
                </a:solidFill>
                <a:latin typeface="Arial"/>
                <a:cs typeface="Arial"/>
              </a:rPr>
              <a:t>=</a:t>
            </a:r>
            <a:r>
              <a:rPr sz="2200" spc="10" dirty="0">
                <a:solidFill>
                  <a:srgbClr val="354E88"/>
                </a:solidFill>
                <a:latin typeface="Arial"/>
                <a:cs typeface="Arial"/>
              </a:rPr>
              <a:t> </a:t>
            </a:r>
            <a:r>
              <a:rPr sz="2200" spc="-15" dirty="0">
                <a:solidFill>
                  <a:srgbClr val="354E88"/>
                </a:solidFill>
                <a:latin typeface="Arial"/>
                <a:cs typeface="Arial"/>
              </a:rPr>
              <a:t>glob</a:t>
            </a:r>
            <a:r>
              <a:rPr sz="2200" spc="-10" dirty="0">
                <a:solidFill>
                  <a:srgbClr val="354E88"/>
                </a:solidFill>
                <a:latin typeface="Arial"/>
                <a:cs typeface="Arial"/>
              </a:rPr>
              <a:t>a</a:t>
            </a:r>
            <a:r>
              <a:rPr sz="2200" spc="-5" dirty="0">
                <a:solidFill>
                  <a:srgbClr val="354E88"/>
                </a:solidFill>
                <a:latin typeface="Arial"/>
                <a:cs typeface="Arial"/>
              </a:rPr>
              <a:t>l </a:t>
            </a:r>
            <a:r>
              <a:rPr sz="2200" spc="-15" dirty="0">
                <a:solidFill>
                  <a:srgbClr val="354E88"/>
                </a:solidFill>
                <a:latin typeface="Arial"/>
                <a:cs typeface="Arial"/>
              </a:rPr>
              <a:t>ca</a:t>
            </a:r>
            <a:r>
              <a:rPr sz="2200" spc="-10" dirty="0">
                <a:solidFill>
                  <a:srgbClr val="354E88"/>
                </a:solidFill>
                <a:latin typeface="Arial"/>
                <a:cs typeface="Arial"/>
              </a:rPr>
              <a:t>s</a:t>
            </a:r>
            <a:r>
              <a:rPr sz="2200" spc="-15" dirty="0">
                <a:solidFill>
                  <a:srgbClr val="354E88"/>
                </a:solidFill>
                <a:latin typeface="Arial"/>
                <a:cs typeface="Arial"/>
              </a:rPr>
              <a:t>e</a:t>
            </a:r>
            <a:r>
              <a:rPr sz="2200" spc="-5" dirty="0">
                <a:solidFill>
                  <a:srgbClr val="354E88"/>
                </a:solidFill>
                <a:latin typeface="Arial"/>
                <a:cs typeface="Arial"/>
              </a:rPr>
              <a:t> </a:t>
            </a:r>
            <a:r>
              <a:rPr sz="2200" spc="-10" dirty="0">
                <a:solidFill>
                  <a:srgbClr val="354E88"/>
                </a:solidFill>
                <a:latin typeface="Arial"/>
                <a:cs typeface="Arial"/>
              </a:rPr>
              <a:t>rate</a:t>
            </a:r>
            <a:endParaRPr sz="2200" dirty="0">
              <a:solidFill>
                <a:srgbClr val="354E88"/>
              </a:solidFill>
              <a:latin typeface="Arial"/>
              <a:cs typeface="Arial"/>
            </a:endParaRPr>
          </a:p>
          <a:p>
            <a:pPr marL="756285" lvl="1" indent="-286385">
              <a:spcBef>
                <a:spcPts val="525"/>
              </a:spcBef>
              <a:buClr>
                <a:srgbClr val="005292"/>
              </a:buClr>
              <a:buFont typeface="Arial"/>
              <a:buChar char="–"/>
              <a:tabLst>
                <a:tab pos="756920" algn="l"/>
              </a:tabLst>
            </a:pPr>
            <a:r>
              <a:rPr sz="2200" u="sng" spc="-15" dirty="0">
                <a:solidFill>
                  <a:srgbClr val="354E88"/>
                </a:solidFill>
                <a:latin typeface="Arial"/>
                <a:cs typeface="Arial"/>
              </a:rPr>
              <a:t>Qual</a:t>
            </a:r>
            <a:r>
              <a:rPr sz="2200" u="sng" dirty="0">
                <a:solidFill>
                  <a:srgbClr val="354E88"/>
                </a:solidFill>
                <a:latin typeface="Arial"/>
                <a:cs typeface="Arial"/>
              </a:rPr>
              <a:t>i</a:t>
            </a:r>
            <a:r>
              <a:rPr sz="2200" u="sng" spc="-10" dirty="0">
                <a:solidFill>
                  <a:srgbClr val="354E88"/>
                </a:solidFill>
                <a:latin typeface="Arial"/>
                <a:cs typeface="Arial"/>
              </a:rPr>
              <a:t>ty/Value</a:t>
            </a:r>
            <a:r>
              <a:rPr sz="2200" spc="10" dirty="0">
                <a:solidFill>
                  <a:srgbClr val="354E88"/>
                </a:solidFill>
                <a:latin typeface="Arial"/>
                <a:cs typeface="Arial"/>
              </a:rPr>
              <a:t> </a:t>
            </a:r>
            <a:r>
              <a:rPr sz="2200" spc="-15" dirty="0">
                <a:solidFill>
                  <a:srgbClr val="354E88"/>
                </a:solidFill>
                <a:latin typeface="Arial"/>
                <a:cs typeface="Arial"/>
              </a:rPr>
              <a:t>ba</a:t>
            </a:r>
            <a:r>
              <a:rPr sz="2200" spc="-10" dirty="0">
                <a:solidFill>
                  <a:srgbClr val="354E88"/>
                </a:solidFill>
                <a:latin typeface="Arial"/>
                <a:cs typeface="Arial"/>
              </a:rPr>
              <a:t>s</a:t>
            </a:r>
            <a:r>
              <a:rPr sz="2200" spc="-15" dirty="0">
                <a:solidFill>
                  <a:srgbClr val="354E88"/>
                </a:solidFill>
                <a:latin typeface="Arial"/>
                <a:cs typeface="Arial"/>
              </a:rPr>
              <a:t>ed</a:t>
            </a:r>
            <a:r>
              <a:rPr sz="2200" dirty="0">
                <a:solidFill>
                  <a:srgbClr val="354E88"/>
                </a:solidFill>
                <a:latin typeface="Arial"/>
                <a:cs typeface="Arial"/>
              </a:rPr>
              <a:t> </a:t>
            </a:r>
            <a:r>
              <a:rPr sz="2200" spc="-15" dirty="0">
                <a:solidFill>
                  <a:srgbClr val="354E88"/>
                </a:solidFill>
                <a:latin typeface="Arial"/>
                <a:cs typeface="Arial"/>
              </a:rPr>
              <a:t>networ</a:t>
            </a:r>
            <a:r>
              <a:rPr sz="2200" spc="-10" dirty="0">
                <a:solidFill>
                  <a:srgbClr val="354E88"/>
                </a:solidFill>
                <a:latin typeface="Arial"/>
                <a:cs typeface="Arial"/>
              </a:rPr>
              <a:t>k</a:t>
            </a:r>
            <a:r>
              <a:rPr sz="2200" spc="-15" dirty="0">
                <a:solidFill>
                  <a:srgbClr val="354E88"/>
                </a:solidFill>
                <a:latin typeface="Arial"/>
                <a:cs typeface="Arial"/>
              </a:rPr>
              <a:t>s</a:t>
            </a:r>
            <a:r>
              <a:rPr sz="2200" dirty="0">
                <a:solidFill>
                  <a:srgbClr val="354E88"/>
                </a:solidFill>
                <a:latin typeface="Arial"/>
                <a:cs typeface="Arial"/>
              </a:rPr>
              <a:t> </a:t>
            </a:r>
            <a:r>
              <a:rPr sz="2200" spc="-10" dirty="0">
                <a:solidFill>
                  <a:srgbClr val="354E88"/>
                </a:solidFill>
                <a:latin typeface="Arial"/>
                <a:cs typeface="Arial"/>
              </a:rPr>
              <a:t>(i.e.</a:t>
            </a:r>
            <a:r>
              <a:rPr sz="2200" spc="-5" dirty="0">
                <a:solidFill>
                  <a:srgbClr val="354E88"/>
                </a:solidFill>
                <a:latin typeface="Arial"/>
                <a:cs typeface="Arial"/>
              </a:rPr>
              <a:t> </a:t>
            </a:r>
            <a:r>
              <a:rPr sz="2200" spc="-15" dirty="0">
                <a:solidFill>
                  <a:srgbClr val="354E88"/>
                </a:solidFill>
                <a:latin typeface="Arial"/>
                <a:cs typeface="Arial"/>
              </a:rPr>
              <a:t>Centers</a:t>
            </a:r>
            <a:r>
              <a:rPr sz="2200" spc="10" dirty="0">
                <a:solidFill>
                  <a:srgbClr val="354E88"/>
                </a:solidFill>
                <a:latin typeface="Arial"/>
                <a:cs typeface="Arial"/>
              </a:rPr>
              <a:t> </a:t>
            </a:r>
            <a:r>
              <a:rPr sz="2200" spc="-10" dirty="0">
                <a:solidFill>
                  <a:srgbClr val="354E88"/>
                </a:solidFill>
                <a:latin typeface="Arial"/>
                <a:cs typeface="Arial"/>
              </a:rPr>
              <a:t>of</a:t>
            </a:r>
            <a:r>
              <a:rPr sz="2200" spc="-5" dirty="0">
                <a:solidFill>
                  <a:srgbClr val="354E88"/>
                </a:solidFill>
                <a:latin typeface="Arial"/>
                <a:cs typeface="Arial"/>
              </a:rPr>
              <a:t> </a:t>
            </a:r>
            <a:r>
              <a:rPr sz="2200" spc="-15" dirty="0">
                <a:solidFill>
                  <a:srgbClr val="354E88"/>
                </a:solidFill>
                <a:latin typeface="Arial"/>
                <a:cs typeface="Arial"/>
              </a:rPr>
              <a:t>Exc</a:t>
            </a:r>
            <a:r>
              <a:rPr sz="2200" spc="-10" dirty="0">
                <a:solidFill>
                  <a:srgbClr val="354E88"/>
                </a:solidFill>
                <a:latin typeface="Arial"/>
                <a:cs typeface="Arial"/>
              </a:rPr>
              <a:t>e</a:t>
            </a:r>
            <a:r>
              <a:rPr sz="2200" spc="-5" dirty="0">
                <a:solidFill>
                  <a:srgbClr val="354E88"/>
                </a:solidFill>
                <a:latin typeface="Arial"/>
                <a:cs typeface="Arial"/>
              </a:rPr>
              <a:t>l</a:t>
            </a:r>
            <a:r>
              <a:rPr sz="2200" dirty="0">
                <a:solidFill>
                  <a:srgbClr val="354E88"/>
                </a:solidFill>
                <a:latin typeface="Arial"/>
                <a:cs typeface="Arial"/>
              </a:rPr>
              <a:t>l</a:t>
            </a:r>
            <a:r>
              <a:rPr sz="2200" spc="-15" dirty="0">
                <a:solidFill>
                  <a:srgbClr val="354E88"/>
                </a:solidFill>
                <a:latin typeface="Arial"/>
                <a:cs typeface="Arial"/>
              </a:rPr>
              <a:t>en</a:t>
            </a:r>
            <a:r>
              <a:rPr sz="2200" spc="-10" dirty="0">
                <a:solidFill>
                  <a:srgbClr val="354E88"/>
                </a:solidFill>
                <a:latin typeface="Arial"/>
                <a:cs typeface="Arial"/>
              </a:rPr>
              <a:t>ce)</a:t>
            </a:r>
            <a:endParaRPr sz="2200" dirty="0">
              <a:solidFill>
                <a:srgbClr val="354E88"/>
              </a:solidFill>
              <a:latin typeface="Arial"/>
              <a:cs typeface="Arial"/>
            </a:endParaRPr>
          </a:p>
          <a:p>
            <a:pPr marL="756285" lvl="1" indent="-286385">
              <a:spcBef>
                <a:spcPts val="525"/>
              </a:spcBef>
              <a:buClr>
                <a:srgbClr val="005292"/>
              </a:buClr>
              <a:buFont typeface="Arial"/>
              <a:buChar char="–"/>
              <a:tabLst>
                <a:tab pos="756920" algn="l"/>
              </a:tabLst>
            </a:pPr>
            <a:r>
              <a:rPr sz="2200" spc="-15" dirty="0">
                <a:solidFill>
                  <a:srgbClr val="354E88"/>
                </a:solidFill>
                <a:latin typeface="Arial"/>
                <a:cs typeface="Arial"/>
              </a:rPr>
              <a:t>Mandated</a:t>
            </a:r>
            <a:r>
              <a:rPr sz="2200" spc="25" dirty="0">
                <a:solidFill>
                  <a:srgbClr val="354E88"/>
                </a:solidFill>
                <a:latin typeface="Arial"/>
                <a:cs typeface="Arial"/>
              </a:rPr>
              <a:t> </a:t>
            </a:r>
            <a:r>
              <a:rPr sz="2200" u="sng" spc="-10" dirty="0">
                <a:solidFill>
                  <a:srgbClr val="354E88"/>
                </a:solidFill>
                <a:latin typeface="Arial"/>
                <a:cs typeface="Arial"/>
              </a:rPr>
              <a:t>report</a:t>
            </a:r>
            <a:r>
              <a:rPr sz="2200" u="sng" dirty="0">
                <a:solidFill>
                  <a:srgbClr val="354E88"/>
                </a:solidFill>
                <a:latin typeface="Arial"/>
                <a:cs typeface="Arial"/>
              </a:rPr>
              <a:t>i</a:t>
            </a:r>
            <a:r>
              <a:rPr sz="2200" u="sng" spc="-15" dirty="0">
                <a:solidFill>
                  <a:srgbClr val="354E88"/>
                </a:solidFill>
                <a:latin typeface="Arial"/>
                <a:cs typeface="Arial"/>
              </a:rPr>
              <a:t>ng</a:t>
            </a:r>
            <a:r>
              <a:rPr sz="2200" spc="15" dirty="0">
                <a:solidFill>
                  <a:srgbClr val="354E88"/>
                </a:solidFill>
                <a:latin typeface="Arial"/>
                <a:cs typeface="Arial"/>
              </a:rPr>
              <a:t> </a:t>
            </a:r>
            <a:r>
              <a:rPr sz="2200" spc="-10" dirty="0">
                <a:solidFill>
                  <a:srgbClr val="354E88"/>
                </a:solidFill>
                <a:latin typeface="Arial"/>
                <a:cs typeface="Arial"/>
              </a:rPr>
              <a:t>to</a:t>
            </a:r>
            <a:r>
              <a:rPr sz="2200" spc="-5" dirty="0">
                <a:solidFill>
                  <a:srgbClr val="354E88"/>
                </a:solidFill>
                <a:latin typeface="Arial"/>
                <a:cs typeface="Arial"/>
              </a:rPr>
              <a:t> </a:t>
            </a:r>
            <a:r>
              <a:rPr sz="2200" spc="-10" dirty="0">
                <a:solidFill>
                  <a:srgbClr val="354E88"/>
                </a:solidFill>
                <a:latin typeface="Arial"/>
                <a:cs typeface="Arial"/>
              </a:rPr>
              <a:t>central</a:t>
            </a:r>
            <a:r>
              <a:rPr sz="2200" spc="5" dirty="0">
                <a:solidFill>
                  <a:srgbClr val="354E88"/>
                </a:solidFill>
                <a:latin typeface="Arial"/>
                <a:cs typeface="Arial"/>
              </a:rPr>
              <a:t> </a:t>
            </a:r>
            <a:r>
              <a:rPr sz="2200" spc="-10" dirty="0">
                <a:solidFill>
                  <a:srgbClr val="354E88"/>
                </a:solidFill>
                <a:latin typeface="Arial"/>
                <a:cs typeface="Arial"/>
              </a:rPr>
              <a:t>reg</a:t>
            </a:r>
            <a:r>
              <a:rPr sz="2200" spc="-5" dirty="0">
                <a:solidFill>
                  <a:srgbClr val="354E88"/>
                </a:solidFill>
                <a:latin typeface="Arial"/>
                <a:cs typeface="Arial"/>
              </a:rPr>
              <a:t>i</a:t>
            </a:r>
            <a:r>
              <a:rPr sz="2200" spc="-10" dirty="0">
                <a:solidFill>
                  <a:srgbClr val="354E88"/>
                </a:solidFill>
                <a:latin typeface="Arial"/>
                <a:cs typeface="Arial"/>
              </a:rPr>
              <a:t>stry</a:t>
            </a:r>
            <a:endParaRPr sz="2200" dirty="0">
              <a:solidFill>
                <a:srgbClr val="354E88"/>
              </a:solidFill>
              <a:latin typeface="Arial"/>
              <a:cs typeface="Arial"/>
            </a:endParaRPr>
          </a:p>
          <a:p>
            <a:pPr marL="756285" lvl="1" indent="-286385">
              <a:spcBef>
                <a:spcPts val="525"/>
              </a:spcBef>
              <a:buClr>
                <a:srgbClr val="005292"/>
              </a:buClr>
              <a:buFont typeface="Arial"/>
              <a:buChar char="–"/>
              <a:tabLst>
                <a:tab pos="756920" algn="l"/>
              </a:tabLst>
            </a:pPr>
            <a:r>
              <a:rPr sz="2200" spc="-15" dirty="0">
                <a:solidFill>
                  <a:srgbClr val="354E88"/>
                </a:solidFill>
                <a:latin typeface="Arial"/>
                <a:cs typeface="Arial"/>
              </a:rPr>
              <a:t>Publ</a:t>
            </a:r>
            <a:r>
              <a:rPr sz="2200" dirty="0">
                <a:solidFill>
                  <a:srgbClr val="354E88"/>
                </a:solidFill>
                <a:latin typeface="Arial"/>
                <a:cs typeface="Arial"/>
              </a:rPr>
              <a:t>i</a:t>
            </a:r>
            <a:r>
              <a:rPr sz="2200" spc="-15" dirty="0">
                <a:solidFill>
                  <a:srgbClr val="354E88"/>
                </a:solidFill>
                <a:latin typeface="Arial"/>
                <a:cs typeface="Arial"/>
              </a:rPr>
              <a:t>c</a:t>
            </a:r>
            <a:r>
              <a:rPr sz="2200" spc="-5" dirty="0">
                <a:solidFill>
                  <a:srgbClr val="354E88"/>
                </a:solidFill>
                <a:latin typeface="Arial"/>
                <a:cs typeface="Arial"/>
              </a:rPr>
              <a:t> </a:t>
            </a:r>
            <a:r>
              <a:rPr sz="2200" spc="-15" dirty="0">
                <a:solidFill>
                  <a:srgbClr val="354E88"/>
                </a:solidFill>
                <a:latin typeface="Arial"/>
                <a:cs typeface="Arial"/>
              </a:rPr>
              <a:t>cente</a:t>
            </a:r>
            <a:r>
              <a:rPr sz="2200" spc="-5" dirty="0">
                <a:solidFill>
                  <a:srgbClr val="354E88"/>
                </a:solidFill>
                <a:latin typeface="Arial"/>
                <a:cs typeface="Arial"/>
              </a:rPr>
              <a:t>r</a:t>
            </a:r>
            <a:r>
              <a:rPr sz="2200" spc="-15" dirty="0">
                <a:solidFill>
                  <a:srgbClr val="354E88"/>
                </a:solidFill>
                <a:latin typeface="Arial"/>
                <a:cs typeface="Arial"/>
              </a:rPr>
              <a:t>-sp</a:t>
            </a:r>
            <a:r>
              <a:rPr sz="2200" spc="-10" dirty="0">
                <a:solidFill>
                  <a:srgbClr val="354E88"/>
                </a:solidFill>
                <a:latin typeface="Arial"/>
                <a:cs typeface="Arial"/>
              </a:rPr>
              <a:t>e</a:t>
            </a:r>
            <a:r>
              <a:rPr sz="2200" spc="-15" dirty="0">
                <a:solidFill>
                  <a:srgbClr val="354E88"/>
                </a:solidFill>
                <a:latin typeface="Arial"/>
                <a:cs typeface="Arial"/>
              </a:rPr>
              <a:t>c</a:t>
            </a:r>
            <a:r>
              <a:rPr sz="2200" dirty="0">
                <a:solidFill>
                  <a:srgbClr val="354E88"/>
                </a:solidFill>
                <a:latin typeface="Arial"/>
                <a:cs typeface="Arial"/>
              </a:rPr>
              <a:t>i</a:t>
            </a:r>
            <a:r>
              <a:rPr sz="2200" spc="-10" dirty="0">
                <a:solidFill>
                  <a:srgbClr val="354E88"/>
                </a:solidFill>
                <a:latin typeface="Arial"/>
                <a:cs typeface="Arial"/>
              </a:rPr>
              <a:t>fic</a:t>
            </a:r>
            <a:r>
              <a:rPr sz="2200" spc="-5" dirty="0">
                <a:solidFill>
                  <a:srgbClr val="354E88"/>
                </a:solidFill>
                <a:latin typeface="Arial"/>
                <a:cs typeface="Arial"/>
              </a:rPr>
              <a:t> </a:t>
            </a:r>
            <a:r>
              <a:rPr sz="2200" spc="-10" dirty="0">
                <a:solidFill>
                  <a:srgbClr val="354E88"/>
                </a:solidFill>
                <a:latin typeface="Arial"/>
                <a:cs typeface="Arial"/>
              </a:rPr>
              <a:t>report</a:t>
            </a:r>
            <a:r>
              <a:rPr sz="2200" dirty="0">
                <a:solidFill>
                  <a:srgbClr val="354E88"/>
                </a:solidFill>
                <a:latin typeface="Arial"/>
                <a:cs typeface="Arial"/>
              </a:rPr>
              <a:t>i</a:t>
            </a:r>
            <a:r>
              <a:rPr sz="2200" spc="-15" dirty="0">
                <a:solidFill>
                  <a:srgbClr val="354E88"/>
                </a:solidFill>
                <a:latin typeface="Arial"/>
                <a:cs typeface="Arial"/>
              </a:rPr>
              <a:t>ng</a:t>
            </a:r>
            <a:r>
              <a:rPr sz="2200" spc="10" dirty="0">
                <a:solidFill>
                  <a:srgbClr val="354E88"/>
                </a:solidFill>
                <a:latin typeface="Arial"/>
                <a:cs typeface="Arial"/>
              </a:rPr>
              <a:t> </a:t>
            </a:r>
            <a:r>
              <a:rPr sz="2200" spc="-10" dirty="0">
                <a:solidFill>
                  <a:srgbClr val="354E88"/>
                </a:solidFill>
                <a:latin typeface="Arial"/>
                <a:cs typeface="Arial"/>
              </a:rPr>
              <a:t>of</a:t>
            </a:r>
            <a:r>
              <a:rPr sz="2200" spc="10" dirty="0">
                <a:solidFill>
                  <a:srgbClr val="354E88"/>
                </a:solidFill>
                <a:latin typeface="Arial"/>
                <a:cs typeface="Arial"/>
              </a:rPr>
              <a:t> </a:t>
            </a:r>
            <a:r>
              <a:rPr sz="2200" dirty="0">
                <a:solidFill>
                  <a:srgbClr val="354E88"/>
                </a:solidFill>
                <a:latin typeface="Arial"/>
                <a:cs typeface="Arial"/>
              </a:rPr>
              <a:t>1</a:t>
            </a:r>
            <a:r>
              <a:rPr sz="2200" spc="-10" dirty="0">
                <a:solidFill>
                  <a:srgbClr val="354E88"/>
                </a:solidFill>
                <a:latin typeface="Arial"/>
                <a:cs typeface="Arial"/>
              </a:rPr>
              <a:t>-</a:t>
            </a:r>
            <a:r>
              <a:rPr sz="2200" spc="-25" dirty="0">
                <a:solidFill>
                  <a:srgbClr val="354E88"/>
                </a:solidFill>
                <a:latin typeface="Arial"/>
                <a:cs typeface="Arial"/>
              </a:rPr>
              <a:t>y</a:t>
            </a:r>
            <a:r>
              <a:rPr sz="2200" spc="-15" dirty="0">
                <a:solidFill>
                  <a:srgbClr val="354E88"/>
                </a:solidFill>
                <a:latin typeface="Arial"/>
                <a:cs typeface="Arial"/>
              </a:rPr>
              <a:t>ear</a:t>
            </a:r>
            <a:r>
              <a:rPr sz="2200" spc="10" dirty="0">
                <a:solidFill>
                  <a:srgbClr val="354E88"/>
                </a:solidFill>
                <a:latin typeface="Arial"/>
                <a:cs typeface="Arial"/>
              </a:rPr>
              <a:t> </a:t>
            </a:r>
            <a:r>
              <a:rPr sz="2200" spc="-15" dirty="0">
                <a:solidFill>
                  <a:srgbClr val="354E88"/>
                </a:solidFill>
                <a:latin typeface="Arial"/>
                <a:cs typeface="Arial"/>
              </a:rPr>
              <a:t>out</a:t>
            </a:r>
            <a:r>
              <a:rPr sz="2200" spc="-10" dirty="0">
                <a:solidFill>
                  <a:srgbClr val="354E88"/>
                </a:solidFill>
                <a:latin typeface="Arial"/>
                <a:cs typeface="Arial"/>
              </a:rPr>
              <a:t>c</a:t>
            </a:r>
            <a:r>
              <a:rPr sz="2200" spc="-15" dirty="0">
                <a:solidFill>
                  <a:srgbClr val="354E88"/>
                </a:solidFill>
                <a:latin typeface="Arial"/>
                <a:cs typeface="Arial"/>
              </a:rPr>
              <a:t>omes</a:t>
            </a:r>
            <a:r>
              <a:rPr lang="en-US" sz="2200" spc="-15" dirty="0">
                <a:solidFill>
                  <a:srgbClr val="354E88"/>
                </a:solidFill>
                <a:latin typeface="Arial"/>
                <a:cs typeface="Arial"/>
              </a:rPr>
              <a:t> = </a:t>
            </a:r>
            <a:r>
              <a:rPr lang="en-US" sz="2200" u="sng" spc="-15" dirty="0">
                <a:solidFill>
                  <a:srgbClr val="354E88"/>
                </a:solidFill>
                <a:latin typeface="Arial"/>
                <a:cs typeface="Arial"/>
              </a:rPr>
              <a:t>Transparency</a:t>
            </a:r>
            <a:r>
              <a:rPr lang="en-US" sz="2200" spc="-15" dirty="0">
                <a:solidFill>
                  <a:srgbClr val="354E88"/>
                </a:solidFill>
                <a:latin typeface="Arial"/>
                <a:cs typeface="Arial"/>
              </a:rPr>
              <a:t> of outcomes</a:t>
            </a:r>
            <a:endParaRPr sz="2200" dirty="0">
              <a:solidFill>
                <a:srgbClr val="354E88"/>
              </a:solidFill>
              <a:latin typeface="Arial"/>
              <a:cs typeface="Arial"/>
            </a:endParaRPr>
          </a:p>
          <a:p>
            <a:pPr marL="355600" indent="-342900">
              <a:spcBef>
                <a:spcPts val="580"/>
              </a:spcBef>
              <a:buClr>
                <a:srgbClr val="005292"/>
              </a:buClr>
              <a:buFont typeface="Arial"/>
              <a:buChar char="•"/>
              <a:tabLst>
                <a:tab pos="355600" algn="l"/>
              </a:tabLst>
            </a:pPr>
            <a:r>
              <a:rPr sz="2400" dirty="0">
                <a:solidFill>
                  <a:srgbClr val="354E88"/>
                </a:solidFill>
                <a:latin typeface="Arial"/>
                <a:cs typeface="Arial"/>
              </a:rPr>
              <a:t>True </a:t>
            </a:r>
            <a:r>
              <a:rPr sz="2400" b="1" dirty="0">
                <a:solidFill>
                  <a:srgbClr val="354E88"/>
                </a:solidFill>
                <a:latin typeface="Arial"/>
                <a:cs typeface="Arial"/>
              </a:rPr>
              <a:t>partnership</a:t>
            </a:r>
            <a:r>
              <a:rPr sz="2400" b="1" spc="-10" dirty="0">
                <a:solidFill>
                  <a:srgbClr val="354E88"/>
                </a:solidFill>
                <a:latin typeface="Arial"/>
                <a:cs typeface="Arial"/>
              </a:rPr>
              <a:t> </a:t>
            </a:r>
            <a:r>
              <a:rPr sz="2400" b="1" spc="25" dirty="0">
                <a:solidFill>
                  <a:srgbClr val="354E88"/>
                </a:solidFill>
                <a:latin typeface="Arial"/>
                <a:cs typeface="Arial"/>
              </a:rPr>
              <a:t>w</a:t>
            </a:r>
            <a:r>
              <a:rPr sz="2400" b="1" dirty="0">
                <a:solidFill>
                  <a:srgbClr val="354E88"/>
                </a:solidFill>
                <a:latin typeface="Arial"/>
                <a:cs typeface="Arial"/>
              </a:rPr>
              <a:t>ith</a:t>
            </a:r>
            <a:r>
              <a:rPr sz="2400" b="1" spc="-50" dirty="0">
                <a:solidFill>
                  <a:srgbClr val="354E88"/>
                </a:solidFill>
                <a:latin typeface="Arial"/>
                <a:cs typeface="Arial"/>
              </a:rPr>
              <a:t> </a:t>
            </a:r>
            <a:r>
              <a:rPr sz="2400" b="1" dirty="0">
                <a:solidFill>
                  <a:srgbClr val="354E88"/>
                </a:solidFill>
                <a:latin typeface="Arial"/>
                <a:cs typeface="Arial"/>
              </a:rPr>
              <a:t>pa</a:t>
            </a:r>
            <a:r>
              <a:rPr sz="2400" b="1" spc="-35" dirty="0">
                <a:solidFill>
                  <a:srgbClr val="354E88"/>
                </a:solidFill>
                <a:latin typeface="Arial"/>
                <a:cs typeface="Arial"/>
              </a:rPr>
              <a:t>y</a:t>
            </a:r>
            <a:r>
              <a:rPr sz="2400" b="1" dirty="0">
                <a:solidFill>
                  <a:srgbClr val="354E88"/>
                </a:solidFill>
                <a:latin typeface="Arial"/>
                <a:cs typeface="Arial"/>
              </a:rPr>
              <a:t>ers</a:t>
            </a:r>
            <a:endParaRPr sz="2400" dirty="0">
              <a:solidFill>
                <a:srgbClr val="354E88"/>
              </a:solidFill>
              <a:latin typeface="Arial"/>
              <a:cs typeface="Arial"/>
            </a:endParaRPr>
          </a:p>
          <a:p>
            <a:pPr marL="756285" lvl="1" indent="-286385">
              <a:spcBef>
                <a:spcPts val="520"/>
              </a:spcBef>
              <a:buClr>
                <a:srgbClr val="005292"/>
              </a:buClr>
              <a:buFont typeface="Arial"/>
              <a:buChar char="–"/>
              <a:tabLst>
                <a:tab pos="756920" algn="l"/>
              </a:tabLst>
            </a:pPr>
            <a:r>
              <a:rPr lang="en-US" sz="2200" spc="-10" dirty="0">
                <a:solidFill>
                  <a:srgbClr val="354E88"/>
                </a:solidFill>
                <a:latin typeface="Arial"/>
                <a:cs typeface="Arial"/>
              </a:rPr>
              <a:t>20 </a:t>
            </a:r>
            <a:r>
              <a:rPr lang="en-US" sz="2200" spc="-10" dirty="0" err="1">
                <a:solidFill>
                  <a:srgbClr val="354E88"/>
                </a:solidFill>
                <a:latin typeface="Arial"/>
                <a:cs typeface="Arial"/>
              </a:rPr>
              <a:t>yrs</a:t>
            </a:r>
            <a:r>
              <a:rPr lang="en-US" sz="2200" spc="-10" dirty="0">
                <a:solidFill>
                  <a:srgbClr val="354E88"/>
                </a:solidFill>
                <a:latin typeface="Arial"/>
                <a:cs typeface="Arial"/>
              </a:rPr>
              <a:t> joint discussions: Demonstration Project</a:t>
            </a:r>
          </a:p>
          <a:p>
            <a:pPr marL="756285" lvl="1" indent="-286385">
              <a:spcBef>
                <a:spcPts val="520"/>
              </a:spcBef>
              <a:buClr>
                <a:srgbClr val="005292"/>
              </a:buClr>
              <a:buFont typeface="Arial"/>
              <a:buChar char="–"/>
              <a:tabLst>
                <a:tab pos="756920" algn="l"/>
              </a:tabLst>
            </a:pPr>
            <a:r>
              <a:rPr sz="2200" spc="-10" dirty="0">
                <a:solidFill>
                  <a:srgbClr val="354E88"/>
                </a:solidFill>
                <a:latin typeface="Arial"/>
                <a:cs typeface="Arial"/>
              </a:rPr>
              <a:t>Active</a:t>
            </a:r>
            <a:r>
              <a:rPr sz="2200" spc="-10" dirty="0">
                <a:solidFill>
                  <a:srgbClr val="354E88"/>
                </a:solidFill>
                <a:latin typeface="Arial"/>
                <a:cs typeface="Arial"/>
              </a:rPr>
              <a:t>,</a:t>
            </a:r>
            <a:r>
              <a:rPr sz="2200" spc="-5" dirty="0">
                <a:solidFill>
                  <a:srgbClr val="354E88"/>
                </a:solidFill>
                <a:latin typeface="Arial"/>
                <a:cs typeface="Arial"/>
              </a:rPr>
              <a:t> </a:t>
            </a:r>
            <a:r>
              <a:rPr sz="2200" spc="-15" dirty="0">
                <a:solidFill>
                  <a:srgbClr val="354E88"/>
                </a:solidFill>
                <a:latin typeface="Arial"/>
                <a:cs typeface="Arial"/>
              </a:rPr>
              <a:t>eng</a:t>
            </a:r>
            <a:r>
              <a:rPr sz="2200" spc="-10" dirty="0">
                <a:solidFill>
                  <a:srgbClr val="354E88"/>
                </a:solidFill>
                <a:latin typeface="Arial"/>
                <a:cs typeface="Arial"/>
              </a:rPr>
              <a:t>a</a:t>
            </a:r>
            <a:r>
              <a:rPr sz="2200" spc="-15" dirty="0">
                <a:solidFill>
                  <a:srgbClr val="354E88"/>
                </a:solidFill>
                <a:latin typeface="Arial"/>
                <a:cs typeface="Arial"/>
              </a:rPr>
              <a:t>ged</a:t>
            </a:r>
            <a:r>
              <a:rPr sz="2200" spc="15" dirty="0">
                <a:solidFill>
                  <a:srgbClr val="354E88"/>
                </a:solidFill>
                <a:latin typeface="Arial"/>
                <a:cs typeface="Arial"/>
              </a:rPr>
              <a:t> </a:t>
            </a:r>
            <a:r>
              <a:rPr sz="2200" spc="-15" dirty="0">
                <a:solidFill>
                  <a:srgbClr val="354E88"/>
                </a:solidFill>
                <a:latin typeface="Arial"/>
                <a:cs typeface="Arial"/>
              </a:rPr>
              <a:t>payer</a:t>
            </a:r>
            <a:r>
              <a:rPr sz="2200" spc="10" dirty="0">
                <a:solidFill>
                  <a:srgbClr val="354E88"/>
                </a:solidFill>
                <a:latin typeface="Arial"/>
                <a:cs typeface="Arial"/>
              </a:rPr>
              <a:t> </a:t>
            </a:r>
            <a:r>
              <a:rPr sz="2200" spc="-15" dirty="0">
                <a:solidFill>
                  <a:srgbClr val="354E88"/>
                </a:solidFill>
                <a:latin typeface="Arial"/>
                <a:cs typeface="Arial"/>
              </a:rPr>
              <a:t>Advisory</a:t>
            </a:r>
            <a:r>
              <a:rPr sz="2200" spc="5" dirty="0">
                <a:solidFill>
                  <a:srgbClr val="354E88"/>
                </a:solidFill>
                <a:latin typeface="Arial"/>
                <a:cs typeface="Arial"/>
              </a:rPr>
              <a:t> </a:t>
            </a:r>
            <a:r>
              <a:rPr sz="2200" spc="-15" dirty="0">
                <a:solidFill>
                  <a:srgbClr val="354E88"/>
                </a:solidFill>
                <a:latin typeface="Arial"/>
                <a:cs typeface="Arial"/>
              </a:rPr>
              <a:t>Group</a:t>
            </a:r>
            <a:endParaRPr sz="2200" dirty="0">
              <a:solidFill>
                <a:srgbClr val="354E88"/>
              </a:solidFill>
              <a:latin typeface="Arial"/>
              <a:cs typeface="Arial"/>
            </a:endParaRPr>
          </a:p>
          <a:p>
            <a:pPr marL="756285" lvl="1" indent="-286385">
              <a:spcBef>
                <a:spcPts val="525"/>
              </a:spcBef>
              <a:buClr>
                <a:srgbClr val="005292"/>
              </a:buClr>
              <a:buFont typeface="Arial"/>
              <a:buChar char="–"/>
              <a:tabLst>
                <a:tab pos="756920" algn="l"/>
              </a:tabLst>
            </a:pPr>
            <a:r>
              <a:rPr sz="2200" spc="-25" dirty="0">
                <a:solidFill>
                  <a:srgbClr val="354E88"/>
                </a:solidFill>
                <a:latin typeface="Arial"/>
                <a:cs typeface="Arial"/>
              </a:rPr>
              <a:t>C</a:t>
            </a:r>
            <a:r>
              <a:rPr sz="2200" spc="-15" dirty="0">
                <a:solidFill>
                  <a:srgbClr val="354E88"/>
                </a:solidFill>
                <a:latin typeface="Arial"/>
                <a:cs typeface="Arial"/>
              </a:rPr>
              <a:t>o-author</a:t>
            </a:r>
            <a:r>
              <a:rPr sz="2200" spc="20" dirty="0">
                <a:solidFill>
                  <a:srgbClr val="354E88"/>
                </a:solidFill>
                <a:latin typeface="Arial"/>
                <a:cs typeface="Arial"/>
              </a:rPr>
              <a:t> </a:t>
            </a:r>
            <a:r>
              <a:rPr sz="2200" spc="-15" dirty="0">
                <a:solidFill>
                  <a:srgbClr val="354E88"/>
                </a:solidFill>
                <a:latin typeface="Arial"/>
                <a:cs typeface="Arial"/>
              </a:rPr>
              <a:t>pub</a:t>
            </a:r>
            <a:r>
              <a:rPr sz="2200" dirty="0">
                <a:solidFill>
                  <a:srgbClr val="354E88"/>
                </a:solidFill>
                <a:latin typeface="Arial"/>
                <a:cs typeface="Arial"/>
              </a:rPr>
              <a:t>l</a:t>
            </a:r>
            <a:r>
              <a:rPr sz="2200" spc="-5" dirty="0">
                <a:solidFill>
                  <a:srgbClr val="354E88"/>
                </a:solidFill>
                <a:latin typeface="Arial"/>
                <a:cs typeface="Arial"/>
              </a:rPr>
              <a:t>i</a:t>
            </a:r>
            <a:r>
              <a:rPr sz="2200" spc="-10" dirty="0">
                <a:solidFill>
                  <a:srgbClr val="354E88"/>
                </a:solidFill>
                <a:latin typeface="Arial"/>
                <a:cs typeface="Arial"/>
              </a:rPr>
              <a:t>cations, </a:t>
            </a:r>
            <a:r>
              <a:rPr sz="2200" spc="-15" dirty="0">
                <a:solidFill>
                  <a:srgbClr val="354E88"/>
                </a:solidFill>
                <a:latin typeface="Arial"/>
                <a:cs typeface="Arial"/>
              </a:rPr>
              <a:t>develop</a:t>
            </a:r>
            <a:r>
              <a:rPr sz="2200" spc="-5" dirty="0">
                <a:solidFill>
                  <a:srgbClr val="354E88"/>
                </a:solidFill>
                <a:latin typeface="Arial"/>
                <a:cs typeface="Arial"/>
              </a:rPr>
              <a:t> </a:t>
            </a:r>
            <a:r>
              <a:rPr sz="2200" spc="-10" dirty="0">
                <a:solidFill>
                  <a:srgbClr val="354E88"/>
                </a:solidFill>
                <a:latin typeface="Arial"/>
                <a:cs typeface="Arial"/>
              </a:rPr>
              <a:t>unifying</a:t>
            </a:r>
            <a:r>
              <a:rPr sz="2200" spc="15" dirty="0">
                <a:solidFill>
                  <a:srgbClr val="354E88"/>
                </a:solidFill>
                <a:latin typeface="Arial"/>
                <a:cs typeface="Arial"/>
              </a:rPr>
              <a:t> </a:t>
            </a:r>
            <a:r>
              <a:rPr sz="2200" spc="-15" dirty="0">
                <a:solidFill>
                  <a:srgbClr val="354E88"/>
                </a:solidFill>
                <a:latin typeface="Arial"/>
                <a:cs typeface="Arial"/>
              </a:rPr>
              <a:t>standards</a:t>
            </a:r>
            <a:endParaRPr sz="2200" dirty="0">
              <a:solidFill>
                <a:srgbClr val="354E88"/>
              </a:solidFill>
              <a:latin typeface="Arial"/>
              <a:cs typeface="Arial"/>
            </a:endParaRPr>
          </a:p>
        </p:txBody>
      </p:sp>
    </p:spTree>
    <p:extLst>
      <p:ext uri="{BB962C8B-B14F-4D97-AF65-F5344CB8AC3E}">
        <p14:creationId xmlns:p14="http://schemas.microsoft.com/office/powerpoint/2010/main" val="55486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2009 Co-branded PowerPoint White Bkgrd Design Template">
  <a:themeElements>
    <a:clrScheme name="Be The Match">
      <a:dk1>
        <a:srgbClr val="000000"/>
      </a:dk1>
      <a:lt1>
        <a:srgbClr val="FFFFFF"/>
      </a:lt1>
      <a:dk2>
        <a:srgbClr val="0079C1"/>
      </a:dk2>
      <a:lt2>
        <a:srgbClr val="BDCC2A"/>
      </a:lt2>
      <a:accent1>
        <a:srgbClr val="BDCC2A"/>
      </a:accent1>
      <a:accent2>
        <a:srgbClr val="F8981D"/>
      </a:accent2>
      <a:accent3>
        <a:srgbClr val="EEB211"/>
      </a:accent3>
      <a:accent4>
        <a:srgbClr val="569FD3"/>
      </a:accent4>
      <a:accent5>
        <a:srgbClr val="C1CD23"/>
      </a:accent5>
      <a:accent6>
        <a:srgbClr val="87DADF"/>
      </a:accent6>
      <a:hlink>
        <a:srgbClr val="0079C1"/>
      </a:hlink>
      <a:folHlink>
        <a:srgbClr val="BDCC2A"/>
      </a:folHlink>
    </a:clrScheme>
    <a:fontScheme name="2009 Co-branded PowerPoint White Bkgrd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Co-branded PowerPoint White Bkgrd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Co-branded PowerPoint White Bkgrd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Co-branded PowerPoint White Bkgr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Co-branded PowerPoint White Bkgr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Co-branded PowerPoint White Bkgrd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Co-branded PowerPoint White Bkgrd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Co-branded PowerPoint White Bkgrd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Co-branded PowerPoint White Bkgrd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Co-branded PowerPoint White Bkgrd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Co-branded PowerPoint White Bkgrd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Co-branded PowerPoint White Bkgrd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Co-branded PowerPoint White Bkgrd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9 Co-branded PowerPoint White Bkgrd Design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2CD23"/>
        </a:folHlink>
      </a:clrScheme>
      <a:clrMap bg1="lt1" tx1="dk1" bg2="lt2" tx2="dk2" accent1="accent1" accent2="accent2" accent3="accent3" accent4="accent4" accent5="accent5" accent6="accent6" hlink="hlink" folHlink="folHlink"/>
    </a:extraClrScheme>
    <a:extraClrScheme>
      <a:clrScheme name="2009 Co-branded PowerPoint White Bkgrd Design 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9C1"/>
        </a:hlink>
        <a:folHlink>
          <a:srgbClr val="C2CD23"/>
        </a:folHlink>
      </a:clrScheme>
      <a:clrMap bg1="lt1" tx1="dk1" bg2="lt2" tx2="dk2" accent1="accent1" accent2="accent2" accent3="accent3" accent4="accent4" accent5="accent5" accent6="accent6" hlink="hlink" folHlink="folHlink"/>
    </a:extraClrScheme>
    <a:extraClrScheme>
      <a:clrScheme name="2009 Co-branded PowerPoint White Bkgrd Design Template 15">
        <a:dk1>
          <a:srgbClr val="000000"/>
        </a:dk1>
        <a:lt1>
          <a:srgbClr val="FFFFFF"/>
        </a:lt1>
        <a:dk2>
          <a:srgbClr val="0079C1"/>
        </a:dk2>
        <a:lt2>
          <a:srgbClr val="0643BC"/>
        </a:lt2>
        <a:accent1>
          <a:srgbClr val="C2CD23"/>
        </a:accent1>
        <a:accent2>
          <a:srgbClr val="000099"/>
        </a:accent2>
        <a:accent3>
          <a:srgbClr val="FFFFFF"/>
        </a:accent3>
        <a:accent4>
          <a:srgbClr val="000000"/>
        </a:accent4>
        <a:accent5>
          <a:srgbClr val="DDE3AC"/>
        </a:accent5>
        <a:accent6>
          <a:srgbClr val="00008A"/>
        </a:accent6>
        <a:hlink>
          <a:srgbClr val="0079C1"/>
        </a:hlink>
        <a:folHlink>
          <a:srgbClr val="C2CD23"/>
        </a:folHlink>
      </a:clrScheme>
      <a:clrMap bg1="lt1" tx1="dk1" bg2="lt2" tx2="dk2" accent1="accent1" accent2="accent2" accent3="accent3" accent4="accent4" accent5="accent5" accent6="accent6" hlink="hlink" folHlink="folHlink"/>
    </a:extraClrScheme>
    <a:extraClrScheme>
      <a:clrScheme name="2009 Co-branded PowerPoint White Bkgrd Design Template 16">
        <a:dk1>
          <a:srgbClr val="000000"/>
        </a:dk1>
        <a:lt1>
          <a:srgbClr val="FFFFFF"/>
        </a:lt1>
        <a:dk2>
          <a:srgbClr val="0073AE"/>
        </a:dk2>
        <a:lt2>
          <a:srgbClr val="05328D"/>
        </a:lt2>
        <a:accent1>
          <a:srgbClr val="CCCC31"/>
        </a:accent1>
        <a:accent2>
          <a:srgbClr val="000099"/>
        </a:accent2>
        <a:accent3>
          <a:srgbClr val="FFFFFF"/>
        </a:accent3>
        <a:accent4>
          <a:srgbClr val="000000"/>
        </a:accent4>
        <a:accent5>
          <a:srgbClr val="E2E2AD"/>
        </a:accent5>
        <a:accent6>
          <a:srgbClr val="00008A"/>
        </a:accent6>
        <a:hlink>
          <a:srgbClr val="0073AE"/>
        </a:hlink>
        <a:folHlink>
          <a:srgbClr val="C2CD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3400</Words>
  <Application>Microsoft Office PowerPoint</Application>
  <PresentationFormat>Widescreen</PresentationFormat>
  <Paragraphs>447</Paragraphs>
  <Slides>66</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66</vt:i4>
      </vt:variant>
    </vt:vector>
  </HeadingPairs>
  <TitlesOfParts>
    <vt:vector size="83" baseType="lpstr">
      <vt:lpstr>ＭＳ Ｐゴシック</vt:lpstr>
      <vt:lpstr>Arial</vt:lpstr>
      <vt:lpstr>Calibri</vt:lpstr>
      <vt:lpstr>Cambria Math</vt:lpstr>
      <vt:lpstr>Constantia</vt:lpstr>
      <vt:lpstr>Franklin Gothic Book</vt:lpstr>
      <vt:lpstr>Franklin Gothic Medium</vt:lpstr>
      <vt:lpstr>Helvetica</vt:lpstr>
      <vt:lpstr>Lato Regular</vt:lpstr>
      <vt:lpstr>Microsoft New Tai Lue</vt:lpstr>
      <vt:lpstr>Noto Serif</vt:lpstr>
      <vt:lpstr>Palatino Linotype</vt:lpstr>
      <vt:lpstr>Times</vt:lpstr>
      <vt:lpstr>Times New Roman</vt:lpstr>
      <vt:lpstr>Verdana</vt:lpstr>
      <vt:lpstr>Wingdings</vt:lpstr>
      <vt:lpstr>1_2009 Co-branded PowerPoint White Bkgrd Design Template</vt:lpstr>
      <vt:lpstr>Brass Tacks:  HCT and the Money Problem</vt:lpstr>
      <vt:lpstr>The GOOD We have successes!!!!!!!!</vt:lpstr>
      <vt:lpstr>Novel Therapeutic Interventions: Vascularized Composite Allotransplantation</vt:lpstr>
      <vt:lpstr>Provider Principles  </vt:lpstr>
      <vt:lpstr>PowerPoint Presentation</vt:lpstr>
      <vt:lpstr>Factors that will decrease employer  healthcare spending</vt:lpstr>
      <vt:lpstr>PowerPoint Presentation</vt:lpstr>
      <vt:lpstr>Where is the US going? HCST as a model</vt:lpstr>
      <vt:lpstr>HCT as Health Care Role Model</vt:lpstr>
      <vt:lpstr>Needs Analysis</vt:lpstr>
      <vt:lpstr>THE BAD How do others view what we do?</vt:lpstr>
      <vt:lpstr>The ACA has had minimal impact on  employer health costs</vt:lpstr>
      <vt:lpstr>Factors that will decrease employer  healthcare spending</vt:lpstr>
      <vt:lpstr>Life expectancy at birth – by birth year</vt:lpstr>
      <vt:lpstr>Costs of Cancer Care   U. S. National cancer care expenditures were an estimated $124.6 billion in 2010  Underestimate of total impact which may approach $350 billion</vt:lpstr>
      <vt:lpstr>PowerPoint Presentation</vt:lpstr>
      <vt:lpstr>Factors that will increase healthcare  spending</vt:lpstr>
      <vt:lpstr>Cancer care costs rising faster than overall healthcare:  Cancer costs account for approximately 5% of US health care spending</vt:lpstr>
      <vt:lpstr>Current backlash against drug costs</vt:lpstr>
      <vt:lpstr>Baseline: Big Price Tags Bring Big Problems</vt:lpstr>
      <vt:lpstr>With a single tweet, Sen. Bernie Sanders cost Ariad Pharmaceuticals $387 million. As a result of Sanders’ tweet, Ariad stock ended the day down by 14.8 percent, falling to $11.14 a share. In a statement, Ariad argued that “our pricing reflects our significant investment in R&amp;D, our commitment to the very small, ultra orphan cancer patient populations that we serve and the associated risk with research and development.”</vt:lpstr>
      <vt:lpstr>Baseline: Big Price Tags Bring Big Problems </vt:lpstr>
      <vt:lpstr>What’s coming????</vt:lpstr>
      <vt:lpstr>Emerging marketplace trends </vt:lpstr>
      <vt:lpstr>Trends you can count on . . .</vt:lpstr>
      <vt:lpstr>What is happening in the Payor industry??</vt:lpstr>
      <vt:lpstr>Not All Health Plans Are The Same…</vt:lpstr>
      <vt:lpstr>Health insurance consolidation</vt:lpstr>
      <vt:lpstr>Non profit health care systems consolidation</vt:lpstr>
      <vt:lpstr>PowerPoint Presentation</vt:lpstr>
      <vt:lpstr>PowerPoint Presentation</vt:lpstr>
      <vt:lpstr>Most Oregon health insurers posted losses in 2015</vt:lpstr>
      <vt:lpstr>Evolution of Oncology Practices</vt:lpstr>
      <vt:lpstr>Everyone is watching outcomes Value &amp; Quality Metrics</vt:lpstr>
      <vt:lpstr>Five Year Direct Cost of Pediatric Patients with Acute Lymphoblastic Leukemia  Undergoing Allogeneic Stem Cell Transplantation: an Analysis from US Payers’ Perspective</vt:lpstr>
      <vt:lpstr>Total Healthcare Costs</vt:lpstr>
      <vt:lpstr>Distribution of Total Healthcare Costs</vt:lpstr>
      <vt:lpstr>Where will be in 5 years?</vt:lpstr>
      <vt:lpstr>Where will be in 10 years?</vt:lpstr>
      <vt:lpstr>Getting Down to Brass Tacks</vt:lpstr>
      <vt:lpstr>What is Value?</vt:lpstr>
      <vt:lpstr>Understanding the Components</vt:lpstr>
      <vt:lpstr>Defining Waste</vt:lpstr>
      <vt:lpstr>PowerPoint Presentation</vt:lpstr>
      <vt:lpstr>Can we identify how much inefficiency exists in HCT?</vt:lpstr>
      <vt:lpstr>$7,804,687,500 Seems Rather Dramatic</vt:lpstr>
      <vt:lpstr>Categories of Waste</vt:lpstr>
      <vt:lpstr>PowerPoint Presentation</vt:lpstr>
      <vt:lpstr>Can we complete the matrix for HCT?</vt:lpstr>
      <vt:lpstr>HCT-Specific Potential Categories</vt:lpstr>
      <vt:lpstr>IOM Recommendations on  Countering Waste</vt:lpstr>
      <vt:lpstr>Realigning Financial Incentives: Emerging Reimbursement Models</vt:lpstr>
      <vt:lpstr>Specific Program Goals</vt:lpstr>
      <vt:lpstr>MACRA-what is it?</vt:lpstr>
      <vt:lpstr>Alternative Payment Models</vt:lpstr>
      <vt:lpstr>Episode Based Care Payment Bundling</vt:lpstr>
      <vt:lpstr>Where will be in 5 years?</vt:lpstr>
      <vt:lpstr>Where will be in 5 years?</vt:lpstr>
      <vt:lpstr>Example 1: Oncology Care Model</vt:lpstr>
      <vt:lpstr>Example 2: Oncology Pathways</vt:lpstr>
      <vt:lpstr>Oncology Pathways Example</vt:lpstr>
      <vt:lpstr>Example 3: Case Rates for HCT</vt:lpstr>
      <vt:lpstr>Emerging Technologies and Reimbursement</vt:lpstr>
      <vt:lpstr>Proposed Payment Solutions  for Curative Care</vt:lpstr>
      <vt:lpstr>Unknown: How will HCT fit into this space?</vt:lpstr>
      <vt:lpstr>Questions to the Group</vt:lpstr>
    </vt:vector>
  </TitlesOfParts>
  <Company>Be The Match - NMDP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Brass Tacks:  HCT and the Money Problem</dc:title>
  <dc:creator>Alicia Silver</dc:creator>
  <cp:lastModifiedBy>Alicia Silver</cp:lastModifiedBy>
  <cp:revision>1</cp:revision>
  <dcterms:created xsi:type="dcterms:W3CDTF">2017-02-14T13:58:01Z</dcterms:created>
  <dcterms:modified xsi:type="dcterms:W3CDTF">2017-02-14T13:58:15Z</dcterms:modified>
</cp:coreProperties>
</file>