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2" r:id="rId3"/>
  </p:sldMasterIdLst>
  <p:notesMasterIdLst>
    <p:notesMasterId r:id="rId21"/>
  </p:notesMasterIdLst>
  <p:sldIdLst>
    <p:sldId id="257" r:id="rId4"/>
    <p:sldId id="294" r:id="rId5"/>
    <p:sldId id="293" r:id="rId6"/>
    <p:sldId id="258" r:id="rId7"/>
    <p:sldId id="288" r:id="rId8"/>
    <p:sldId id="289" r:id="rId9"/>
    <p:sldId id="290" r:id="rId10"/>
    <p:sldId id="263" r:id="rId11"/>
    <p:sldId id="264" r:id="rId12"/>
    <p:sldId id="291" r:id="rId13"/>
    <p:sldId id="267" r:id="rId14"/>
    <p:sldId id="287" r:id="rId15"/>
    <p:sldId id="268" r:id="rId16"/>
    <p:sldId id="269" r:id="rId17"/>
    <p:sldId id="270" r:id="rId18"/>
    <p:sldId id="271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1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89C39-D9C5-4E19-8955-950D0AB5E5E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97A73-7F53-4EBB-91AA-95F2E358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4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4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35748E-6BD8-47F4-B17B-0183801B5DC0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18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35748E-6BD8-47F4-B17B-0183801B5DC0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38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7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35748E-6BD8-47F4-B17B-0183801B5DC0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3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6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6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35748E-6BD8-47F4-B17B-0183801B5DC0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8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163DD5-7398-492B-9663-4D7527A38247}" type="datetime1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10/5/2016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45E15C-9FDC-4096-9BA9-540DB2E2A8C6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7A73-7F53-4EBB-91AA-95F2E3585E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1471" b="29445"/>
          <a:stretch>
            <a:fillRect/>
          </a:stretch>
        </p:blipFill>
        <p:spPr bwMode="auto">
          <a:xfrm>
            <a:off x="6184902" y="1"/>
            <a:ext cx="6007100" cy="241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82400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03844"/>
            <a:ext cx="8534400" cy="12606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E6259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23A8-4FAA-455A-A09E-38CF8FD4A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3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04358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3421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61032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96A1-CE42-4E82-8F5E-BEFDEDE82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7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"/>
            <a:ext cx="12192000" cy="5405967"/>
          </a:xfrm>
          <a:prstGeom prst="rect">
            <a:avLst/>
          </a:prstGeom>
          <a:solidFill>
            <a:srgbClr val="0079C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189">
              <a:defRPr/>
            </a:pPr>
            <a:endParaRPr lang="en-US" sz="180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751757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4F73-3707-404D-9C29-8764A0A33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07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"/>
            <a:ext cx="12192000" cy="5405967"/>
          </a:xfrm>
          <a:prstGeom prst="rect">
            <a:avLst/>
          </a:prstGeom>
          <a:solidFill>
            <a:srgbClr val="BDCC2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189">
              <a:defRPr/>
            </a:pPr>
            <a:endParaRPr lang="en-US" sz="180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751757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A0F6-ED20-4257-8D56-7EF9753217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072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461434" y="609600"/>
            <a:ext cx="11334751" cy="5959475"/>
            <a:chOff x="346710" y="609600"/>
            <a:chExt cx="8500935" cy="5958840"/>
          </a:xfrm>
        </p:grpSpPr>
        <p:pic>
          <p:nvPicPr>
            <p:cNvPr id="5" name="Picture 9" descr="PPTTitle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09600"/>
              <a:ext cx="8466645" cy="329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NMDP-BTM Dual Brand logo RG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" y="6019800"/>
              <a:ext cx="224409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3657600" y="6324600"/>
            <a:ext cx="8534400" cy="0"/>
          </a:xfrm>
          <a:prstGeom prst="line">
            <a:avLst/>
          </a:prstGeom>
          <a:noFill/>
          <a:ln w="12700">
            <a:solidFill>
              <a:srgbClr val="B6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38400" y="1447801"/>
            <a:ext cx="8839200" cy="1470025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13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315200" y="3200400"/>
            <a:ext cx="4673600" cy="1752600"/>
          </a:xfrm>
        </p:spPr>
        <p:txBody>
          <a:bodyPr/>
          <a:lstStyle>
            <a:lvl1pPr marL="0" indent="0" algn="l"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20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434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C5C7-493C-4C4E-9204-B2F924D5D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75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4196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4196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C31-060A-4CA9-8E56-C32620BD1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80327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80327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FA72-8ED9-4C32-9F13-81B75037C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0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384800" cy="23622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657600"/>
            <a:ext cx="5384800" cy="22860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95400"/>
            <a:ext cx="5384800" cy="45720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 baseline="0"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7C3C4-1D53-4126-BC78-B1FE2C2B7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05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4384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 baseline="0"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4384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 baseline="0"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6200"/>
            <a:ext cx="10972800" cy="20574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 baseline="0"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59100-0182-47AD-83BE-1A97774B7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12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5AF4-03E4-4BCC-80C2-89585E12D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52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1471" b="29445"/>
          <a:stretch>
            <a:fillRect/>
          </a:stretch>
        </p:blipFill>
        <p:spPr bwMode="auto">
          <a:xfrm>
            <a:off x="6184902" y="1"/>
            <a:ext cx="6007100" cy="241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987" y="2448073"/>
            <a:ext cx="77893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1312-5F07-4A17-8C43-794763856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39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04BB-9B66-40B3-B279-69AE832BE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44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461434" y="609600"/>
            <a:ext cx="11334751" cy="5959475"/>
            <a:chOff x="346710" y="609600"/>
            <a:chExt cx="8500935" cy="5958840"/>
          </a:xfrm>
        </p:grpSpPr>
        <p:pic>
          <p:nvPicPr>
            <p:cNvPr id="5" name="Picture 9" descr="PPTTitle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09600"/>
              <a:ext cx="8466645" cy="329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NMDP-BTM Dual Brand logo RG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" y="6019800"/>
              <a:ext cx="224409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3657600" y="6324600"/>
            <a:ext cx="8534400" cy="0"/>
          </a:xfrm>
          <a:prstGeom prst="line">
            <a:avLst/>
          </a:prstGeom>
          <a:noFill/>
          <a:ln w="12700">
            <a:solidFill>
              <a:srgbClr val="B6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38400" y="1447801"/>
            <a:ext cx="8839200" cy="1470025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13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315200" y="3200400"/>
            <a:ext cx="4673600" cy="1752600"/>
          </a:xfrm>
        </p:spPr>
        <p:txBody>
          <a:bodyPr/>
          <a:lstStyle>
            <a:lvl1pPr marL="0" indent="0" algn="l"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663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434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C5C7-493C-4C4E-9204-B2F924D5D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150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4196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4196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C31-060A-4CA9-8E56-C32620BD1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088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80327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80327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FA72-8ED9-4C32-9F13-81B75037C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32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384800" cy="23622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657600"/>
            <a:ext cx="5384800" cy="22860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95400"/>
            <a:ext cx="5384800" cy="45720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 baseline="0"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7C3C4-1D53-4126-BC78-B1FE2C2B7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115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4384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 baseline="0"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4384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 baseline="0"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6200"/>
            <a:ext cx="10972800" cy="2057400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200" baseline="0"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59100-0182-47AD-83BE-1A97774B7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13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5AF4-03E4-4BCC-80C2-89585E12D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91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04BB-9B66-40B3-B279-69AE832BE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81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055E-1832-441B-94A5-7E7C90995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48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39280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39280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2651-32B2-4BB4-BC35-0378C5F47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8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26032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26032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4362826"/>
            <a:ext cx="10972800" cy="1284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E4FD-D250-4998-A4EC-6389252D9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3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B9A0-CE76-42ED-B41D-82803B7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5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462A-999D-4D6B-835F-F1BEABDE3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39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026F-B792-4353-8FAA-05DCB533C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0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238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07612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9C29-556A-4757-8E79-C4312A2F6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78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21353"/>
            <a:ext cx="2946400" cy="8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39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E6259"/>
                </a:solidFill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41CA3C8-AF4C-43AD-8FB0-895A678537AE}" type="slidenum">
              <a:rPr lang="en-US" altLang="en-US" smtClean="0">
                <a:ea typeface="MS PGothic" panose="020B0600070205080204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-908051"/>
            <a:ext cx="12192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3657600" y="6125633"/>
            <a:ext cx="7924800" cy="0"/>
          </a:xfrm>
          <a:prstGeom prst="line">
            <a:avLst/>
          </a:prstGeom>
          <a:noFill/>
          <a:ln w="12700">
            <a:solidFill>
              <a:srgbClr val="BDC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103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5721353"/>
            <a:ext cx="2946400" cy="8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0" y="-908051"/>
            <a:ext cx="12192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>
            <a:off x="3657600" y="6125633"/>
            <a:ext cx="7924800" cy="0"/>
          </a:xfrm>
          <a:prstGeom prst="line">
            <a:avLst/>
          </a:prstGeom>
          <a:noFill/>
          <a:ln w="12700">
            <a:solidFill>
              <a:srgbClr val="BDC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1035" name="Picture 6" descr="NMDP-BTM Dual logo RGB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5734054"/>
            <a:ext cx="3206751" cy="78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80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79C1"/>
          </a:solidFill>
          <a:latin typeface="Arial"/>
          <a:ea typeface="MS PGothic" panose="020B0600070205080204" pitchFamily="34" charset="-128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rgbClr val="0079C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rgbClr val="0079C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rgbClr val="0079C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rgbClr val="0079C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3200">
          <a:solidFill>
            <a:srgbClr val="0079C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3200">
          <a:solidFill>
            <a:srgbClr val="0079C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3200">
          <a:solidFill>
            <a:srgbClr val="0079C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3200">
          <a:solidFill>
            <a:srgbClr val="0079C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Clr>
          <a:srgbClr val="0079C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Clr>
          <a:srgbClr val="0079C1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Clr>
          <a:srgbClr val="0079C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Clr>
          <a:srgbClr val="0079C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Clr>
          <a:srgbClr val="0079C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5C8A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8A5E4-ACF3-42BD-991B-D913C8377D3E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219200"/>
            <a:ext cx="12192000" cy="0"/>
          </a:xfrm>
          <a:prstGeom prst="line">
            <a:avLst/>
          </a:prstGeom>
          <a:noFill/>
          <a:ln w="12700">
            <a:solidFill>
              <a:srgbClr val="B6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657600" y="6324600"/>
            <a:ext cx="8534400" cy="0"/>
          </a:xfrm>
          <a:prstGeom prst="line">
            <a:avLst/>
          </a:prstGeom>
          <a:noFill/>
          <a:ln w="12700">
            <a:solidFill>
              <a:srgbClr val="B6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1" name="Picture 15" descr="NMDP-BTM Dual Brand logo RGB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4" y="6019801"/>
            <a:ext cx="299296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5C8A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8A5E4-ACF3-42BD-991B-D913C8377D3E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219200"/>
            <a:ext cx="12192000" cy="0"/>
          </a:xfrm>
          <a:prstGeom prst="line">
            <a:avLst/>
          </a:prstGeom>
          <a:noFill/>
          <a:ln w="12700">
            <a:solidFill>
              <a:srgbClr val="B6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657600" y="6324600"/>
            <a:ext cx="8534400" cy="0"/>
          </a:xfrm>
          <a:prstGeom prst="line">
            <a:avLst/>
          </a:prstGeom>
          <a:noFill/>
          <a:ln w="12700">
            <a:solidFill>
              <a:srgbClr val="B6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1" name="Picture 15" descr="NMDP-BTM Dual Brand logo RGB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4" y="6019801"/>
            <a:ext cx="299296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3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twitter.com/PCORI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A23A8-4FAA-455A-A09E-38CF8FD4A23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35102" y="3128672"/>
            <a:ext cx="8612239" cy="1824007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/>
            </a:r>
            <a:br>
              <a:rPr lang="en-US" altLang="en-US" sz="2800" dirty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Hematopoietic Cell Transplantation: Moving Beyond Survival to the 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Patient’s Perspective</a:t>
            </a:r>
            <a:r>
              <a:rPr lang="en-US" altLang="en-US" sz="2700" dirty="0">
                <a:latin typeface="Arial" panose="020B0604020202020204" pitchFamily="34" charset="0"/>
              </a:rPr>
              <a:t/>
            </a:r>
            <a:br>
              <a:rPr lang="en-US" altLang="en-US" sz="2700" dirty="0">
                <a:latin typeface="Arial" panose="020B0604020202020204" pitchFamily="34" charset="0"/>
              </a:rPr>
            </a:br>
            <a:r>
              <a:rPr lang="en-US" altLang="en-US" sz="2700" dirty="0">
                <a:latin typeface="Arial" panose="020B0604020202020204" pitchFamily="34" charset="0"/>
              </a:rPr>
              <a:t/>
            </a:r>
            <a:br>
              <a:rPr lang="en-US" altLang="en-US" sz="2700" dirty="0">
                <a:latin typeface="Arial" panose="020B0604020202020204" pitchFamily="34" charset="0"/>
              </a:rPr>
            </a:br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</a:rPr>
              <a:t>Linda J Burns, MD</a:t>
            </a:r>
            <a:b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</a:rPr>
              <a:t>Medical Director, NMDP/Be The Match</a:t>
            </a:r>
            <a:b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</a:rPr>
              <a:t>Health Services Research </a:t>
            </a:r>
            <a:r>
              <a:rPr lang="en-US" altLang="en-US" sz="2700" dirty="0" smtClean="0">
                <a:solidFill>
                  <a:schemeClr val="tx1"/>
                </a:solidFill>
                <a:latin typeface="Arial" panose="020B0604020202020204" pitchFamily="34" charset="0"/>
              </a:rPr>
              <a:t>Program</a:t>
            </a:r>
            <a:r>
              <a:rPr lang="en-US" altLang="en-US" sz="2700" dirty="0">
                <a:latin typeface="Arial" panose="020B0604020202020204" pitchFamily="34" charset="0"/>
              </a:rPr>
              <a:t/>
            </a:r>
            <a:br>
              <a:rPr lang="en-US" altLang="en-US" sz="2700" dirty="0">
                <a:latin typeface="Arial" panose="020B0604020202020204" pitchFamily="34" charset="0"/>
              </a:rPr>
            </a:br>
            <a:r>
              <a:rPr lang="en-US" altLang="en-US" sz="2700" dirty="0">
                <a:latin typeface="Arial" panose="020B0604020202020204" pitchFamily="34" charset="0"/>
              </a:rPr>
              <a:t/>
            </a:r>
            <a:br>
              <a:rPr lang="en-US" altLang="en-US" sz="2700" dirty="0">
                <a:latin typeface="Arial" panose="020B0604020202020204" pitchFamily="34" charset="0"/>
              </a:rPr>
            </a:br>
            <a:r>
              <a:rPr lang="en-US" altLang="en-US" sz="2700" dirty="0" smtClean="0">
                <a:solidFill>
                  <a:schemeClr val="tx1"/>
                </a:solidFill>
                <a:latin typeface="Arial" panose="020B0604020202020204" pitchFamily="34" charset="0"/>
              </a:rPr>
              <a:t>October 19, 2017</a:t>
            </a:r>
            <a:br>
              <a:rPr lang="en-US" altLang="en-US" sz="27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700" dirty="0" smtClean="0">
                <a:solidFill>
                  <a:schemeClr val="tx1"/>
                </a:solidFill>
                <a:latin typeface="Arial" panose="020B0604020202020204" pitchFamily="34" charset="0"/>
              </a:rPr>
              <a:t>2016 Quality and Value in HCT Forum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sz="2700" dirty="0">
                <a:latin typeface="Arial" panose="020B0604020202020204" pitchFamily="34" charset="0"/>
              </a:rPr>
              <a:t/>
            </a:r>
            <a:br>
              <a:rPr lang="en-US" altLang="en-US" sz="2700" dirty="0">
                <a:latin typeface="Arial" panose="020B0604020202020204" pitchFamily="34" charset="0"/>
              </a:rPr>
            </a:br>
            <a:endParaRPr lang="en-US" altLang="en-US" sz="27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7524" y="6206331"/>
            <a:ext cx="729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Acknowledgement. This program was partially funded through a Patient-Centered Outcomes Research Institute (PCORI) Eugene Washington PCORI Engagement Award (EAIN-2956). 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2B3A26-CD79-44E0-B925-7963F8AC933B}" type="slidenum">
              <a:rPr lang="en-US" altLang="en-US" sz="1400">
                <a:solidFill>
                  <a:srgbClr val="005C8A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005C8A"/>
              </a:solidFill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14" y="1278732"/>
            <a:ext cx="58674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itle 1"/>
          <p:cNvSpPr txBox="1">
            <a:spLocks/>
          </p:cNvSpPr>
          <p:nvPr/>
        </p:nvSpPr>
        <p:spPr bwMode="auto">
          <a:xfrm>
            <a:off x="1676400" y="36513"/>
            <a:ext cx="868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dirty="0">
                <a:solidFill>
                  <a:srgbClr val="0079C1"/>
                </a:solidFill>
                <a:ea typeface="MS PGothic" panose="020B0600070205080204" pitchFamily="34" charset="-128"/>
              </a:rPr>
              <a:t> Symposium 1 Tandem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dirty="0">
                <a:solidFill>
                  <a:schemeClr val="accent1"/>
                </a:solidFill>
                <a:ea typeface="MS PGothic" panose="020B0600070205080204" pitchFamily="34" charset="-128"/>
              </a:rPr>
              <a:t>Setting the Stage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7386222" y="1159076"/>
            <a:ext cx="483833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Goals: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</a:rPr>
              <a:t>Engage </a:t>
            </a:r>
            <a:r>
              <a:rPr lang="en-US" altLang="en-US" dirty="0">
                <a:solidFill>
                  <a:srgbClr val="000000"/>
                </a:solidFill>
              </a:rPr>
              <a:t>key stakeholders interested in PCOR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Provide an educational foundation for our initiative and </a:t>
            </a:r>
            <a:r>
              <a:rPr lang="en-US" altLang="en-US" dirty="0" smtClean="0">
                <a:solidFill>
                  <a:srgbClr val="000000"/>
                </a:solidFill>
              </a:rPr>
              <a:t>PCOR</a:t>
            </a:r>
            <a:endParaRPr lang="en-US" altLang="en-US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Identify priority areas of research </a:t>
            </a:r>
            <a:r>
              <a:rPr lang="en-US" altLang="en-US" dirty="0" smtClean="0">
                <a:solidFill>
                  <a:srgbClr val="000000"/>
                </a:solidFill>
              </a:rPr>
              <a:t>interest to establish Working Groups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1676400" y="1279526"/>
            <a:ext cx="37338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February 2016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1725227" y="4957764"/>
            <a:ext cx="480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Partial list of prescriptions this recipient takes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267200" y="3357563"/>
            <a:ext cx="685800" cy="16002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Working </a:t>
            </a:r>
            <a:r>
              <a:rPr lang="en-US" sz="4000" dirty="0" smtClean="0"/>
              <a:t>Groups: Composition and Tasks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277" y="1630292"/>
            <a:ext cx="10085033" cy="3917951"/>
          </a:xfrm>
        </p:spPr>
        <p:txBody>
          <a:bodyPr/>
          <a:lstStyle/>
          <a:p>
            <a:r>
              <a:rPr lang="en-US" sz="2800" dirty="0" smtClean="0"/>
              <a:t>Populated with representatives from all stakeholders</a:t>
            </a:r>
          </a:p>
          <a:p>
            <a:r>
              <a:rPr lang="en-US" sz="2800" dirty="0" smtClean="0"/>
              <a:t>Tasks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Identify gaps in knowledge in their focus area</a:t>
            </a:r>
          </a:p>
          <a:p>
            <a:pPr lvl="1"/>
            <a:r>
              <a:rPr lang="en-US" sz="2400" dirty="0"/>
              <a:t>Prioritize research questions with emphasis on </a:t>
            </a:r>
            <a:r>
              <a:rPr lang="en-US" sz="2400" u="sng" dirty="0"/>
              <a:t>c</a:t>
            </a:r>
            <a:r>
              <a:rPr lang="en-US" sz="2400" dirty="0"/>
              <a:t>omparative </a:t>
            </a:r>
            <a:r>
              <a:rPr lang="en-US" sz="2400" u="sng" dirty="0"/>
              <a:t>e</a:t>
            </a:r>
            <a:r>
              <a:rPr lang="en-US" sz="2400" dirty="0"/>
              <a:t>ffectiveness </a:t>
            </a:r>
            <a:r>
              <a:rPr lang="en-US" sz="2400" u="sng" dirty="0" smtClean="0"/>
              <a:t>r</a:t>
            </a:r>
            <a:r>
              <a:rPr lang="en-US" sz="2400" dirty="0" smtClean="0"/>
              <a:t>esearch (CER)</a:t>
            </a:r>
            <a:endParaRPr lang="en-US" sz="2400" dirty="0"/>
          </a:p>
          <a:p>
            <a:pPr lvl="1"/>
            <a:r>
              <a:rPr lang="en-US" sz="2400" dirty="0"/>
              <a:t> Co-chairs:</a:t>
            </a:r>
          </a:p>
          <a:p>
            <a:pPr lvl="2"/>
            <a:r>
              <a:rPr lang="en-US" dirty="0" smtClean="0"/>
              <a:t>Written report and PowerPoint presentation for Symposium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6055E-1832-441B-94A5-7E7C90995AD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Working </a:t>
            </a:r>
            <a:r>
              <a:rPr lang="en-US" sz="4000" dirty="0" smtClean="0"/>
              <a:t>Groups: Six Key Areas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54" y="1550390"/>
            <a:ext cx="8920579" cy="3917951"/>
          </a:xfrm>
        </p:spPr>
        <p:txBody>
          <a:bodyPr/>
          <a:lstStyle/>
          <a:p>
            <a:r>
              <a:rPr lang="en-US" sz="2800" dirty="0" smtClean="0"/>
              <a:t>Patient, caregiver and family education and support</a:t>
            </a:r>
            <a:endParaRPr lang="en-US" sz="2800" dirty="0"/>
          </a:p>
          <a:p>
            <a:r>
              <a:rPr lang="en-US" sz="2800" dirty="0" smtClean="0"/>
              <a:t>Physical health and fatigue</a:t>
            </a:r>
            <a:endParaRPr lang="en-US" sz="2800" dirty="0"/>
          </a:p>
          <a:p>
            <a:r>
              <a:rPr lang="en-US" sz="2800" dirty="0" smtClean="0"/>
              <a:t>Emotional, cognitive and social health</a:t>
            </a:r>
          </a:p>
          <a:p>
            <a:r>
              <a:rPr lang="en-US" sz="2800" dirty="0" smtClean="0"/>
              <a:t>Sexual health and relationships</a:t>
            </a:r>
          </a:p>
          <a:p>
            <a:r>
              <a:rPr lang="en-US" sz="2800" dirty="0" smtClean="0"/>
              <a:t>Models of care delivery/survivorship and late effects</a:t>
            </a:r>
          </a:p>
          <a:p>
            <a:r>
              <a:rPr lang="en-US" sz="2800" dirty="0" smtClean="0"/>
              <a:t>Financial burden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6055E-1832-441B-94A5-7E7C90995AD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3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1" indent="-285743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2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8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5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889987-68E6-4C00-8BF3-9CE9B1D5EE63}" type="slidenum">
              <a:rPr lang="en-US" altLang="en-US" sz="1000">
                <a:solidFill>
                  <a:srgbClr val="6E625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>
              <a:solidFill>
                <a:srgbClr val="6E625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7969" y="1757257"/>
            <a:ext cx="10653204" cy="3802062"/>
          </a:xfrm>
        </p:spPr>
        <p:txBody>
          <a:bodyPr/>
          <a:lstStyle/>
          <a:p>
            <a:pPr marL="457189" lvl="1" indent="0">
              <a:buNone/>
              <a:defRPr/>
            </a:pPr>
            <a:endParaRPr lang="en-US" sz="1050" dirty="0"/>
          </a:p>
          <a:p>
            <a:pPr marL="0" indent="0">
              <a:buNone/>
              <a:defRPr/>
            </a:pPr>
            <a:r>
              <a:rPr lang="en-US" sz="2800" b="1" dirty="0"/>
              <a:t>Goals: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Obtain patient and caregiver perspective on engagement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Present </a:t>
            </a:r>
            <a:r>
              <a:rPr lang="en-US" sz="2400" dirty="0"/>
              <a:t>Working </a:t>
            </a:r>
            <a:r>
              <a:rPr lang="en-US" sz="2400" dirty="0" smtClean="0"/>
              <a:t>Groups’ </a:t>
            </a:r>
            <a:r>
              <a:rPr lang="en-US" sz="2400" dirty="0"/>
              <a:t>recommendations on high priority questions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Obtain feedback into prioritization of </a:t>
            </a:r>
            <a:r>
              <a:rPr lang="en-US" sz="2400" dirty="0" smtClean="0"/>
              <a:t>questions</a:t>
            </a:r>
            <a:endParaRPr lang="en-US" sz="2400" dirty="0"/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914400" y="687388"/>
            <a:ext cx="9978501" cy="85725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>Symposium 2: </a:t>
            </a:r>
            <a:r>
              <a:rPr lang="en-US" altLang="en-US" sz="4000" dirty="0" smtClean="0">
                <a:latin typeface="Arial" panose="020B0604020202020204" pitchFamily="34" charset="0"/>
              </a:rPr>
              <a:t/>
            </a:r>
            <a:br>
              <a:rPr lang="en-US" altLang="en-US" sz="4000" dirty="0" smtClean="0">
                <a:latin typeface="Arial" panose="020B0604020202020204" pitchFamily="34" charset="0"/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Prioritizing </a:t>
            </a:r>
            <a:r>
              <a:rPr lang="en-US" sz="4000" dirty="0">
                <a:solidFill>
                  <a:schemeClr val="accent1"/>
                </a:solidFill>
              </a:rPr>
              <a:t>a PCOR HCT Research Agenda</a:t>
            </a:r>
            <a:r>
              <a:rPr lang="en-US" sz="4000" dirty="0"/>
              <a:t/>
            </a:r>
            <a:br>
              <a:rPr lang="en-US" sz="4000" dirty="0"/>
            </a:b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5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1" indent="-285743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2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8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5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889987-68E6-4C00-8BF3-9CE9B1D5EE63}" type="slidenum">
              <a:rPr lang="en-US" altLang="en-US" sz="1000">
                <a:solidFill>
                  <a:srgbClr val="6E625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>
              <a:solidFill>
                <a:srgbClr val="6E625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1135" y="1922309"/>
            <a:ext cx="10039930" cy="376827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/>
              <a:t>Goals</a:t>
            </a:r>
            <a:r>
              <a:rPr lang="en-US" sz="28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Communicate and promote the finalized PCOR HCT research agenda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Identify strategies for engaging non-researchers in PCOR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Review research opportunities within PCORI, NMDP/CIBMTR and the Blood and Marrow Transplant Clinical Trials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Promote national and international research collaboration in PCOR </a:t>
            </a:r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967667" y="433388"/>
            <a:ext cx="9906764" cy="85725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>Symposium 3: </a:t>
            </a:r>
            <a:r>
              <a:rPr lang="en-US" altLang="en-US" sz="4000" dirty="0" smtClean="0">
                <a:latin typeface="Arial" panose="020B0604020202020204" pitchFamily="34" charset="0"/>
              </a:rPr>
              <a:t/>
            </a:r>
            <a:br>
              <a:rPr lang="en-US" altLang="en-US" sz="4000" dirty="0" smtClean="0">
                <a:latin typeface="Arial" panose="020B0604020202020204" pitchFamily="34" charset="0"/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Building </a:t>
            </a:r>
            <a:r>
              <a:rPr lang="en-US" sz="4000" dirty="0">
                <a:solidFill>
                  <a:schemeClr val="accent1"/>
                </a:solidFill>
              </a:rPr>
              <a:t>a PCOR Collaborative Community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3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Remain patient focused</a:t>
            </a:r>
          </a:p>
          <a:p>
            <a:r>
              <a:rPr lang="en-US" dirty="0" smtClean="0"/>
              <a:t>Report results in manner understandable to patients and the lay public</a:t>
            </a:r>
          </a:p>
          <a:p>
            <a:pPr lvl="1"/>
            <a:r>
              <a:rPr lang="en-US" dirty="0" smtClean="0"/>
              <a:t>Webinars </a:t>
            </a:r>
          </a:p>
          <a:p>
            <a:pPr lvl="1"/>
            <a:r>
              <a:rPr lang="en-US" dirty="0" smtClean="0"/>
              <a:t>Newsletters; List serves</a:t>
            </a:r>
          </a:p>
          <a:p>
            <a:pPr lvl="1"/>
            <a:r>
              <a:rPr lang="en-US" dirty="0" smtClean="0"/>
              <a:t>Informational links on 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6055E-1832-441B-94A5-7E7C90995AD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3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community</a:t>
            </a:r>
          </a:p>
          <a:p>
            <a:pPr lvl="1"/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Presentations at scientific meetings</a:t>
            </a:r>
          </a:p>
          <a:p>
            <a:pPr lvl="1"/>
            <a:r>
              <a:rPr lang="en-US" dirty="0" smtClean="0"/>
              <a:t>Public policy forums</a:t>
            </a:r>
          </a:p>
          <a:p>
            <a:pPr lvl="1"/>
            <a:r>
              <a:rPr lang="en-US" dirty="0" smtClean="0"/>
              <a:t>Published manuscript(s)</a:t>
            </a:r>
          </a:p>
          <a:p>
            <a:r>
              <a:rPr lang="en-US" dirty="0" smtClean="0"/>
              <a:t>Major payer groups</a:t>
            </a:r>
          </a:p>
          <a:p>
            <a:r>
              <a:rPr lang="en-US" dirty="0" smtClean="0"/>
              <a:t>Policy makers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6055E-1832-441B-94A5-7E7C90995AD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2046"/>
            <a:ext cx="10972800" cy="3917951"/>
          </a:xfrm>
        </p:spPr>
        <p:txBody>
          <a:bodyPr/>
          <a:lstStyle/>
          <a:p>
            <a:r>
              <a:rPr lang="en-US" dirty="0" smtClean="0"/>
              <a:t>PCOR is a priority for the HCT community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Patient/caregiver perspective is unique </a:t>
            </a:r>
          </a:p>
          <a:p>
            <a:endParaRPr lang="en-US" sz="1200" dirty="0" smtClean="0"/>
          </a:p>
          <a:p>
            <a:r>
              <a:rPr lang="en-US" dirty="0" smtClean="0"/>
              <a:t>Results of this initiative will be foundational for future trials in comparative effectiveness research to </a:t>
            </a:r>
            <a:r>
              <a:rPr lang="en-US" i="1" dirty="0" smtClean="0"/>
              <a:t>improve patient-centered outcomes</a:t>
            </a:r>
          </a:p>
          <a:p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6055E-1832-441B-94A5-7E7C90995AD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8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Disclosures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800" dirty="0"/>
              <a:t>In accordance with ACCME</a:t>
            </a:r>
            <a:r>
              <a:rPr lang="en-US" altLang="en-US" sz="1800" baseline="30000" dirty="0"/>
              <a:t>®</a:t>
            </a:r>
            <a:r>
              <a:rPr lang="en-US" altLang="en-US" sz="1800" dirty="0"/>
              <a:t>, standards for Commercial Support Number 6, all in control of content disclosed any relevant financial relationships. The following in control of content had </a:t>
            </a:r>
            <a:r>
              <a:rPr lang="en-US" altLang="en-US" sz="1800" b="1" dirty="0"/>
              <a:t>no </a:t>
            </a:r>
            <a:r>
              <a:rPr lang="en-US" altLang="en-US" sz="1800" dirty="0"/>
              <a:t>relevant financial relationships to disclose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71312-5F07-4A17-8C43-794763856BB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90621"/>
              </p:ext>
            </p:extLst>
          </p:nvPr>
        </p:nvGraphicFramePr>
        <p:xfrm>
          <a:off x="2032000" y="2714003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Linda Burns, MD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28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NMDP’s patient-centered outcomes award and goals</a:t>
            </a:r>
          </a:p>
          <a:p>
            <a:r>
              <a:rPr lang="en-US" dirty="0" smtClean="0"/>
              <a:t>Explain pilot protocol results assessing feasibility and value added of including patient reported outcomes (PRO) in the CIBMTR outcomes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6055E-1832-441B-94A5-7E7C90995AD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2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1" indent="-285743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2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8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5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889987-68E6-4C00-8BF3-9CE9B1D5EE63}" type="slidenum">
              <a:rPr lang="en-US" altLang="en-US" sz="1000">
                <a:solidFill>
                  <a:srgbClr val="6E625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>
              <a:solidFill>
                <a:srgbClr val="6E625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7061" y="1446648"/>
            <a:ext cx="9357064" cy="3834581"/>
          </a:xfrm>
        </p:spPr>
        <p:txBody>
          <a:bodyPr/>
          <a:lstStyle/>
          <a:p>
            <a:pPr marL="457189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Historically, HCT community has focused on research to improve the potential for </a:t>
            </a:r>
            <a:r>
              <a:rPr lang="en-US" sz="2800" i="1" dirty="0"/>
              <a:t>survival</a:t>
            </a:r>
            <a:r>
              <a:rPr lang="en-US" sz="2800" dirty="0"/>
              <a:t> 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800" dirty="0"/>
              <a:t>We have much more research to do in understanding patients’ perspectives of what outcomes, other than survival, matter to </a:t>
            </a:r>
            <a:r>
              <a:rPr lang="en-US" sz="2800" dirty="0" smtClean="0"/>
              <a:t>them, and how to measure them</a:t>
            </a: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1572358" y="191720"/>
            <a:ext cx="9444830" cy="85725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/>
            </a:r>
            <a:br>
              <a:rPr lang="en-US" altLang="en-US" sz="4000" dirty="0">
                <a:latin typeface="Arial" panose="020B0604020202020204" pitchFamily="34" charset="0"/>
              </a:rPr>
            </a:br>
            <a:r>
              <a:rPr lang="en-US" altLang="en-US" sz="4000" dirty="0" smtClean="0">
                <a:latin typeface="Arial" panose="020B0604020202020204" pitchFamily="34" charset="0"/>
              </a:rPr>
              <a:t>Why focus on the patient’s perspective?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676400" y="474663"/>
            <a:ext cx="8229600" cy="914400"/>
          </a:xfrm>
        </p:spPr>
        <p:txBody>
          <a:bodyPr/>
          <a:lstStyle/>
          <a:p>
            <a:r>
              <a:rPr lang="en-US" altLang="en-US" dirty="0" smtClean="0"/>
              <a:t>2015 Quality and Value Forum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1"/>
                </a:solidFill>
              </a:rPr>
              <a:t>Patient and Caregiver Panel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CEFA-7D6C-4697-8DAC-39C0E2D3A588}" type="slidenum">
              <a:rPr lang="en-US" altLang="en-US" sz="1400">
                <a:solidFill>
                  <a:srgbClr val="005C8A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005C8A"/>
              </a:solidFill>
            </a:endParaRP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39" y="1471613"/>
            <a:ext cx="3836632" cy="257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5458" y="1454749"/>
            <a:ext cx="523357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Over 100 </a:t>
            </a:r>
            <a:r>
              <a:rPr lang="en-US" sz="2400" dirty="0" smtClean="0"/>
              <a:t>attendees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Patients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Physicians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Payers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TC administrators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Researchers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ASBMT, NMDP/Be the Match, CIBMTR, FACT, ASH, ACS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3909" y="4482761"/>
            <a:ext cx="1050900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OUTCOMES: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Recognition that research in patient-centered outcomes is of high and immediate priority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“Call to action” by the NMDP Health Services Research Program for funding for PCOR </a:t>
            </a:r>
            <a:endParaRPr lang="en-US" sz="2000" dirty="0"/>
          </a:p>
          <a:p>
            <a:pPr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36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886200"/>
            <a:ext cx="31813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Patient-Centered Outcomes Research (PCOR)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>
          <a:xfrm>
            <a:off x="1874838" y="1298575"/>
            <a:ext cx="8229600" cy="39179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i="1"/>
              <a:t>Research that addresses the questions, concerns and outcomes that matter most to:</a:t>
            </a:r>
          </a:p>
          <a:p>
            <a:pPr marL="0" indent="0" algn="ctr">
              <a:buNone/>
            </a:pPr>
            <a:r>
              <a:rPr lang="en-US" altLang="en-US" sz="3200" i="1"/>
              <a:t> </a:t>
            </a:r>
            <a:r>
              <a:rPr lang="en-US" altLang="en-US" sz="3200" b="1" i="1">
                <a:solidFill>
                  <a:srgbClr val="005293"/>
                </a:solidFill>
              </a:rPr>
              <a:t>PATIENTS</a:t>
            </a: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D6E39D-95F9-4404-A081-0E1EBCE28553}" type="slidenum">
              <a:rPr lang="en-US" altLang="en-US" sz="1400">
                <a:solidFill>
                  <a:srgbClr val="005C8A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005C8A"/>
              </a:solidFill>
            </a:endParaRPr>
          </a:p>
        </p:txBody>
      </p:sp>
      <p:pic>
        <p:nvPicPr>
          <p:cNvPr id="4301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4425"/>
            <a:ext cx="27432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4" y="3654426"/>
            <a:ext cx="32146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8956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379" y="1554673"/>
            <a:ext cx="9176921" cy="5165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Independent, nonprofit organization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Authorized by Congress in 2010</a:t>
            </a:r>
          </a:p>
          <a:p>
            <a:pPr marL="0" indent="0">
              <a:buNone/>
              <a:defRPr/>
            </a:pPr>
            <a:endParaRPr lang="en-US" sz="2800" u="sng" dirty="0">
              <a:solidFill>
                <a:schemeClr val="tx2"/>
              </a:solidFill>
            </a:endParaRPr>
          </a:p>
          <a:p>
            <a:pPr marL="400050" lvl="1" indent="0">
              <a:buNone/>
              <a:defRPr/>
            </a:pPr>
            <a:r>
              <a:rPr lang="en-US" sz="3000" u="sng" dirty="0">
                <a:solidFill>
                  <a:schemeClr val="tx2"/>
                </a:solidFill>
              </a:rPr>
              <a:t>Mission: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i="1" dirty="0" smtClean="0"/>
              <a:t>Fund </a:t>
            </a:r>
            <a:r>
              <a:rPr lang="en-US" i="1" dirty="0"/>
              <a:t>research that provides patients, their caregivers, and clinicians with evidence-based information needed to make better-informed healthcare </a:t>
            </a:r>
            <a:r>
              <a:rPr lang="en-US" i="1" dirty="0" smtClean="0"/>
              <a:t>decisions</a:t>
            </a:r>
          </a:p>
          <a:p>
            <a:pPr marL="400050" lvl="1" indent="0">
              <a:buNone/>
              <a:defRPr/>
            </a:pPr>
            <a:endParaRPr lang="en-US" i="1" dirty="0" smtClean="0"/>
          </a:p>
          <a:p>
            <a:pPr marL="400050" lvl="1" indent="0">
              <a:buNone/>
              <a:defRPr/>
            </a:pPr>
            <a:r>
              <a:rPr lang="en-US" sz="3000" u="sng" dirty="0">
                <a:solidFill>
                  <a:schemeClr val="tx2"/>
                </a:solidFill>
              </a:rPr>
              <a:t>Engagement: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Committed </a:t>
            </a:r>
            <a:r>
              <a:rPr lang="en-US" dirty="0"/>
              <a:t>to continually seeking input from a </a:t>
            </a:r>
            <a:r>
              <a:rPr lang="en-US" i="1" dirty="0"/>
              <a:t>broad range of </a:t>
            </a:r>
            <a:r>
              <a:rPr lang="en-US" i="1" dirty="0" smtClean="0"/>
              <a:t>stakeholders</a:t>
            </a:r>
            <a:endParaRPr lang="en-US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324085-4A10-4F79-B049-B4E7EA305005}" type="slidenum">
              <a:rPr lang="en-US" altLang="en-US" sz="1400">
                <a:solidFill>
                  <a:srgbClr val="005C8A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005C8A"/>
              </a:solidFill>
            </a:endParaRP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8852522" y="1923765"/>
            <a:ext cx="3046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5293"/>
                </a:solidFill>
              </a:rPr>
              <a:t>http://www.pcori.org/</a:t>
            </a:r>
          </a:p>
        </p:txBody>
      </p:sp>
      <p:pic>
        <p:nvPicPr>
          <p:cNvPr id="460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9" y="55564"/>
            <a:ext cx="5495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273175"/>
            <a:ext cx="5715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9290050" y="1274764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8899A6"/>
                </a:solidFill>
                <a:hlinkClick r:id="rId5"/>
              </a:rPr>
              <a:t>@</a:t>
            </a:r>
            <a:r>
              <a:rPr lang="en-US" altLang="en-US" sz="1800" u="sng" dirty="0">
                <a:solidFill>
                  <a:srgbClr val="8899A6"/>
                </a:solidFill>
                <a:hlinkClick r:id="rId5"/>
              </a:rPr>
              <a:t>PCORI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277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1" indent="-285743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2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8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5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889987-68E6-4C00-8BF3-9CE9B1D5EE63}" type="slidenum">
              <a:rPr lang="en-US" altLang="en-US" sz="1000">
                <a:solidFill>
                  <a:srgbClr val="6E625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solidFill>
                <a:srgbClr val="6E625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78385" y="1742785"/>
            <a:ext cx="9454718" cy="3802062"/>
          </a:xfrm>
        </p:spPr>
        <p:txBody>
          <a:bodyPr/>
          <a:lstStyle/>
          <a:p>
            <a:pPr marL="457189" lvl="1" indent="0">
              <a:buNone/>
              <a:defRPr/>
            </a:pPr>
            <a:endParaRPr lang="en-US" sz="1050" dirty="0"/>
          </a:p>
          <a:p>
            <a:pPr>
              <a:defRPr/>
            </a:pPr>
            <a:r>
              <a:rPr lang="en-US" sz="2400" b="1" dirty="0"/>
              <a:t>Three specific </a:t>
            </a:r>
            <a:r>
              <a:rPr lang="en-US" sz="2400" b="1" dirty="0" smtClean="0"/>
              <a:t>aims:</a:t>
            </a:r>
            <a:endParaRPr lang="en-US" sz="2400" b="1" dirty="0"/>
          </a:p>
          <a:p>
            <a:pPr marL="914388" lvl="1" indent="-457200">
              <a:buFont typeface="+mj-lt"/>
              <a:buAutoNum type="arabicPeriod"/>
              <a:defRPr/>
            </a:pPr>
            <a:r>
              <a:rPr lang="en-US" sz="2400" dirty="0"/>
              <a:t>Recruit and engage a broad community of patients and other key stakeholders interested in PCOR in HCT</a:t>
            </a:r>
          </a:p>
          <a:p>
            <a:pPr marL="914388" lvl="1" indent="-457200">
              <a:buFont typeface="+mj-lt"/>
              <a:buAutoNum type="arabicPeriod"/>
              <a:defRPr/>
            </a:pPr>
            <a:r>
              <a:rPr lang="en-US" sz="2400" dirty="0"/>
              <a:t>Identify and prioritize HCT-related patient-centered outcomes that will inform the development of an HCT PCOR agenda</a:t>
            </a:r>
          </a:p>
          <a:p>
            <a:pPr marL="914388" lvl="1" indent="-457200">
              <a:buFont typeface="+mj-lt"/>
              <a:buAutoNum type="arabicPeriod"/>
              <a:defRPr/>
            </a:pPr>
            <a:r>
              <a:rPr lang="en-US" sz="2400" dirty="0"/>
              <a:t>Communicate and promote the HCT PCOR agenda to all </a:t>
            </a:r>
            <a:r>
              <a:rPr lang="en-US" sz="2400" dirty="0" smtClean="0"/>
              <a:t>stakeholders</a:t>
            </a:r>
            <a:endParaRPr lang="en-US" sz="900" dirty="0"/>
          </a:p>
          <a:p>
            <a:pPr>
              <a:defRPr/>
            </a:pPr>
            <a:r>
              <a:rPr lang="en-US" sz="2400" b="1" dirty="0"/>
              <a:t>Long term</a:t>
            </a:r>
            <a:r>
              <a:rPr lang="en-US" sz="2400" dirty="0"/>
              <a:t>: build HCT PCOR capacity; leverage partnership to advance research agenda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1572358" y="445717"/>
            <a:ext cx="8686800" cy="857250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</a:rPr>
              <a:t>NMDP’s PCORI Engagement </a:t>
            </a:r>
            <a:r>
              <a:rPr lang="en-US" altLang="en-US" sz="3600" dirty="0" smtClean="0">
                <a:latin typeface="Arial" panose="020B0604020202020204" pitchFamily="34" charset="0"/>
              </a:rPr>
              <a:t>Award</a:t>
            </a:r>
            <a:br>
              <a:rPr lang="en-US" altLang="en-US" sz="3600" dirty="0" smtClean="0">
                <a:latin typeface="Arial" panose="020B0604020202020204" pitchFamily="34" charset="0"/>
              </a:rPr>
            </a:br>
            <a:r>
              <a:rPr lang="en-US" sz="2800" dirty="0">
                <a:solidFill>
                  <a:schemeClr val="accent1"/>
                </a:solidFill>
              </a:rPr>
              <a:t>Engaging Patients in Developing a Patient-Centered Hematopoietic Cell Transplant Research Agenda</a:t>
            </a:r>
            <a:endParaRPr lang="en-US" altLang="en-US" sz="28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Arial" panose="020B0604020202020204" pitchFamily="34" charset="0"/>
              </a:rPr>
              <a:t>Two-Year Work Plan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1" indent="-285743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2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8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5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D93A34-2A60-4EC8-9D98-7C696BEC747B}" type="slidenum">
              <a:rPr lang="en-US" altLang="en-US" sz="1000">
                <a:solidFill>
                  <a:srgbClr val="6E625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solidFill>
                <a:srgbClr val="6E6259"/>
              </a:solidFill>
            </a:endParaRPr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auto">
          <a:xfrm>
            <a:off x="2168526" y="2455418"/>
            <a:ext cx="1244600" cy="106089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Symposium</a:t>
            </a:r>
            <a:r>
              <a:rPr lang="en-US" altLang="en-US" sz="1100" dirty="0">
                <a:solidFill>
                  <a:prstClr val="black"/>
                </a:solidFill>
              </a:rPr>
              <a:t> 1</a:t>
            </a:r>
            <a:endParaRPr lang="en-US" altLang="en-US" sz="8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Tandem</a:t>
            </a:r>
          </a:p>
          <a:p>
            <a:pPr algn="ctr">
              <a:defRPr/>
            </a:pPr>
            <a:endParaRPr lang="en-US" altLang="en-US" sz="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sz="1400" i="1" dirty="0">
                <a:solidFill>
                  <a:prstClr val="black"/>
                </a:solidFill>
              </a:rPr>
              <a:t>Feb 20, 2016</a:t>
            </a:r>
          </a:p>
          <a:p>
            <a:pPr algn="ctr">
              <a:defRPr/>
            </a:pPr>
            <a:r>
              <a:rPr lang="en-US" altLang="en-US" sz="1400" i="1" dirty="0">
                <a:solidFill>
                  <a:prstClr val="black"/>
                </a:solidFill>
              </a:rPr>
              <a:t>Honolulu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6389" name="Text Box 259"/>
          <p:cNvSpPr txBox="1">
            <a:spLocks noChangeArrowheads="1"/>
          </p:cNvSpPr>
          <p:nvPr/>
        </p:nvSpPr>
        <p:spPr bwMode="auto">
          <a:xfrm>
            <a:off x="5659440" y="2447480"/>
            <a:ext cx="1271587" cy="104343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Symposium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prstClr val="black"/>
                </a:solidFill>
              </a:rPr>
              <a:t>Pre-ASH</a:t>
            </a:r>
            <a:endParaRPr lang="en-US" altLang="en-US" sz="140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60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 smtClean="0">
                <a:solidFill>
                  <a:prstClr val="black"/>
                </a:solidFill>
              </a:rPr>
              <a:t>Dec 2, </a:t>
            </a:r>
            <a:r>
              <a:rPr lang="en-US" altLang="en-US" sz="1400" i="1" dirty="0">
                <a:solidFill>
                  <a:prstClr val="black"/>
                </a:solidFill>
              </a:rPr>
              <a:t>2016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>
                <a:solidFill>
                  <a:prstClr val="black"/>
                </a:solidFill>
              </a:rPr>
              <a:t>San Diego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6390" name="Text Box 260"/>
          <p:cNvSpPr txBox="1">
            <a:spLocks noChangeArrowheads="1"/>
          </p:cNvSpPr>
          <p:nvPr/>
        </p:nvSpPr>
        <p:spPr bwMode="auto">
          <a:xfrm>
            <a:off x="7302500" y="2447480"/>
            <a:ext cx="1303338" cy="106089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Symposium 3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Tandem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60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 smtClean="0">
                <a:solidFill>
                  <a:prstClr val="black"/>
                </a:solidFill>
              </a:rPr>
              <a:t>Feb 25, </a:t>
            </a:r>
            <a:r>
              <a:rPr lang="en-US" altLang="en-US" sz="1400" i="1" dirty="0">
                <a:solidFill>
                  <a:prstClr val="black"/>
                </a:solidFill>
              </a:rPr>
              <a:t>2017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>
                <a:solidFill>
                  <a:prstClr val="black"/>
                </a:solidFill>
              </a:rPr>
              <a:t>Orlando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40126" y="2484440"/>
            <a:ext cx="1933575" cy="100647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upright="1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262"/>
          <p:cNvSpPr txBox="1">
            <a:spLocks noChangeArrowheads="1"/>
          </p:cNvSpPr>
          <p:nvPr/>
        </p:nvSpPr>
        <p:spPr bwMode="auto">
          <a:xfrm>
            <a:off x="3744914" y="2709865"/>
            <a:ext cx="1631950" cy="511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Working Groups</a:t>
            </a:r>
          </a:p>
          <a:p>
            <a:pPr>
              <a:defRPr/>
            </a:pPr>
            <a:endParaRPr lang="en-US" altLang="en-US" sz="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en-US" sz="1400" i="1" dirty="0">
                <a:solidFill>
                  <a:prstClr val="black"/>
                </a:solidFill>
              </a:rPr>
              <a:t>Mar – Nov 2016</a:t>
            </a:r>
            <a:endParaRPr lang="en-US" altLang="en-US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6393" name="Text Box 265"/>
          <p:cNvSpPr txBox="1">
            <a:spLocks noChangeArrowheads="1"/>
          </p:cNvSpPr>
          <p:nvPr/>
        </p:nvSpPr>
        <p:spPr bwMode="auto">
          <a:xfrm>
            <a:off x="2168526" y="4422775"/>
            <a:ext cx="8056563" cy="285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100">
                <a:solidFill>
                  <a:prstClr val="black"/>
                </a:solidFill>
              </a:rPr>
              <a:t>STEERING COMMITTEE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ext Box 266"/>
          <p:cNvSpPr txBox="1">
            <a:spLocks noChangeArrowheads="1"/>
          </p:cNvSpPr>
          <p:nvPr/>
        </p:nvSpPr>
        <p:spPr bwMode="auto">
          <a:xfrm>
            <a:off x="4306889" y="3910014"/>
            <a:ext cx="1471612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Webinars 1 &amp; 2</a:t>
            </a:r>
          </a:p>
        </p:txBody>
      </p:sp>
      <p:sp>
        <p:nvSpPr>
          <p:cNvPr id="12" name="Text Box 267"/>
          <p:cNvSpPr txBox="1">
            <a:spLocks noChangeArrowheads="1"/>
          </p:cNvSpPr>
          <p:nvPr/>
        </p:nvSpPr>
        <p:spPr bwMode="auto">
          <a:xfrm>
            <a:off x="7562852" y="3910014"/>
            <a:ext cx="1501775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Webinars 3 &amp; 4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16302" y="3013075"/>
            <a:ext cx="1254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95927" y="3013075"/>
            <a:ext cx="1635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981200" y="1661653"/>
            <a:ext cx="8447088" cy="34929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06639" y="4830763"/>
            <a:ext cx="7918450" cy="1746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07227" y="3005138"/>
            <a:ext cx="2317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664576" y="2995613"/>
            <a:ext cx="120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Rectangle 20"/>
          <p:cNvSpPr>
            <a:spLocks noChangeArrowheads="1"/>
          </p:cNvSpPr>
          <p:nvPr/>
        </p:nvSpPr>
        <p:spPr bwMode="auto">
          <a:xfrm>
            <a:off x="1524002" y="1087736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/>
            </a:r>
            <a:br>
              <a:rPr lang="en-US" altLang="en-US" sz="1800">
                <a:solidFill>
                  <a:prstClr val="black"/>
                </a:solidFill>
              </a:rPr>
            </a:br>
            <a:endParaRPr lang="en-US" altLang="en-US" sz="18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6403" name="Rectangle 25"/>
          <p:cNvSpPr>
            <a:spLocks noChangeArrowheads="1"/>
          </p:cNvSpPr>
          <p:nvPr/>
        </p:nvSpPr>
        <p:spPr bwMode="auto">
          <a:xfrm>
            <a:off x="1872456" y="4016083"/>
            <a:ext cx="844708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/>
            </a:r>
            <a:br>
              <a:rPr lang="en-US" altLang="en-US" sz="1800" dirty="0">
                <a:solidFill>
                  <a:prstClr val="black"/>
                </a:solidFill>
              </a:rPr>
            </a:br>
            <a:endParaRPr lang="en-US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1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>
                <a:solidFill>
                  <a:prstClr val="black"/>
                </a:solidFill>
              </a:rPr>
              <a:t>          </a:t>
            </a:r>
            <a:r>
              <a:rPr lang="en-US" altLang="en-US" sz="1350" dirty="0">
                <a:solidFill>
                  <a:prstClr val="black"/>
                </a:solidFill>
              </a:rPr>
              <a:t>Feb 2016	</a:t>
            </a:r>
            <a:r>
              <a:rPr lang="en-US" altLang="en-US" sz="1100" dirty="0">
                <a:solidFill>
                  <a:prstClr val="black"/>
                </a:solidFill>
              </a:rPr>
              <a:t>	                                                                                                                     </a:t>
            </a:r>
            <a:r>
              <a:rPr lang="en-US" altLang="en-US" sz="1350" dirty="0">
                <a:solidFill>
                  <a:prstClr val="black"/>
                </a:solidFill>
              </a:rPr>
              <a:t>Jan 2018</a:t>
            </a:r>
            <a:r>
              <a:rPr lang="en-US" altLang="en-US" sz="1100" dirty="0">
                <a:solidFill>
                  <a:prstClr val="black"/>
                </a:solidFill>
              </a:rPr>
              <a:t>					</a:t>
            </a:r>
            <a:endParaRPr lang="en-US" altLang="en-US" sz="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16405" name="TextBox 24"/>
          <p:cNvSpPr txBox="1">
            <a:spLocks noChangeArrowheads="1"/>
          </p:cNvSpPr>
          <p:nvPr/>
        </p:nvSpPr>
        <p:spPr bwMode="auto">
          <a:xfrm>
            <a:off x="8785227" y="2859088"/>
            <a:ext cx="1495425" cy="33855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Dissemination</a:t>
            </a:r>
          </a:p>
        </p:txBody>
      </p:sp>
    </p:spTree>
    <p:extLst>
      <p:ext uri="{BB962C8B-B14F-4D97-AF65-F5344CB8AC3E}">
        <p14:creationId xmlns:p14="http://schemas.microsoft.com/office/powerpoint/2010/main" val="22296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15_DualBrand_BeTheMatch_PowerPointTemplate">
  <a:themeElements>
    <a:clrScheme name="Be The Match Theme (Final)">
      <a:dk1>
        <a:sysClr val="windowText" lastClr="000000"/>
      </a:dk1>
      <a:lt1>
        <a:sysClr val="window" lastClr="FFFFFF"/>
      </a:lt1>
      <a:dk2>
        <a:srgbClr val="0079C1"/>
      </a:dk2>
      <a:lt2>
        <a:srgbClr val="FFFFFF"/>
      </a:lt2>
      <a:accent1>
        <a:srgbClr val="BDCC2A"/>
      </a:accent1>
      <a:accent2>
        <a:srgbClr val="0079C1"/>
      </a:accent2>
      <a:accent3>
        <a:srgbClr val="009CA7"/>
      </a:accent3>
      <a:accent4>
        <a:srgbClr val="F8981D"/>
      </a:accent4>
      <a:accent5>
        <a:srgbClr val="95358C"/>
      </a:accent5>
      <a:accent6>
        <a:srgbClr val="EEB211"/>
      </a:accent6>
      <a:hlink>
        <a:srgbClr val="0000FF"/>
      </a:hlink>
      <a:folHlink>
        <a:srgbClr val="87DA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09 Co-branded PowerPoint White Bkgrd Design Template">
  <a:themeElements>
    <a:clrScheme name="">
      <a:dk1>
        <a:srgbClr val="000000"/>
      </a:dk1>
      <a:lt1>
        <a:srgbClr val="FFFFFF"/>
      </a:lt1>
      <a:dk2>
        <a:srgbClr val="005293"/>
      </a:dk2>
      <a:lt2>
        <a:srgbClr val="010491"/>
      </a:lt2>
      <a:accent1>
        <a:srgbClr val="B6BF00"/>
      </a:accent1>
      <a:accent2>
        <a:srgbClr val="000099"/>
      </a:accent2>
      <a:accent3>
        <a:srgbClr val="FFFFFF"/>
      </a:accent3>
      <a:accent4>
        <a:srgbClr val="000000"/>
      </a:accent4>
      <a:accent5>
        <a:srgbClr val="D7DCAA"/>
      </a:accent5>
      <a:accent6>
        <a:srgbClr val="00008A"/>
      </a:accent6>
      <a:hlink>
        <a:srgbClr val="005293"/>
      </a:hlink>
      <a:folHlink>
        <a:srgbClr val="B6BF00"/>
      </a:folHlink>
    </a:clrScheme>
    <a:fontScheme name="2009 Co-branded PowerPoint White Bkgrd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9 Co-branded PowerPoint White Bkgrd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2CD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9C1"/>
        </a:hlink>
        <a:folHlink>
          <a:srgbClr val="C2CD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15">
        <a:dk1>
          <a:srgbClr val="000000"/>
        </a:dk1>
        <a:lt1>
          <a:srgbClr val="FFFFFF"/>
        </a:lt1>
        <a:dk2>
          <a:srgbClr val="0079C1"/>
        </a:dk2>
        <a:lt2>
          <a:srgbClr val="0643BC"/>
        </a:lt2>
        <a:accent1>
          <a:srgbClr val="C2CD2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DDE3AC"/>
        </a:accent5>
        <a:accent6>
          <a:srgbClr val="00008A"/>
        </a:accent6>
        <a:hlink>
          <a:srgbClr val="0079C1"/>
        </a:hlink>
        <a:folHlink>
          <a:srgbClr val="C2CD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16">
        <a:dk1>
          <a:srgbClr val="000000"/>
        </a:dk1>
        <a:lt1>
          <a:srgbClr val="FFFFFF"/>
        </a:lt1>
        <a:dk2>
          <a:srgbClr val="0073AE"/>
        </a:dk2>
        <a:lt2>
          <a:srgbClr val="05328D"/>
        </a:lt2>
        <a:accent1>
          <a:srgbClr val="CCCC31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00008A"/>
        </a:accent6>
        <a:hlink>
          <a:srgbClr val="0073AE"/>
        </a:hlink>
        <a:folHlink>
          <a:srgbClr val="C2C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09 Co-branded PowerPoint White Bkgrd Design Template">
  <a:themeElements>
    <a:clrScheme name="">
      <a:dk1>
        <a:srgbClr val="000000"/>
      </a:dk1>
      <a:lt1>
        <a:srgbClr val="FFFFFF"/>
      </a:lt1>
      <a:dk2>
        <a:srgbClr val="005293"/>
      </a:dk2>
      <a:lt2>
        <a:srgbClr val="010491"/>
      </a:lt2>
      <a:accent1>
        <a:srgbClr val="B6BF00"/>
      </a:accent1>
      <a:accent2>
        <a:srgbClr val="000099"/>
      </a:accent2>
      <a:accent3>
        <a:srgbClr val="FFFFFF"/>
      </a:accent3>
      <a:accent4>
        <a:srgbClr val="000000"/>
      </a:accent4>
      <a:accent5>
        <a:srgbClr val="D7DCAA"/>
      </a:accent5>
      <a:accent6>
        <a:srgbClr val="00008A"/>
      </a:accent6>
      <a:hlink>
        <a:srgbClr val="005293"/>
      </a:hlink>
      <a:folHlink>
        <a:srgbClr val="B6BF00"/>
      </a:folHlink>
    </a:clrScheme>
    <a:fontScheme name="2009 Co-branded PowerPoint White Bkgrd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9 Co-branded PowerPoint White Bkgrd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o-branded PowerPoint White Bkgrd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2CD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9C1"/>
        </a:hlink>
        <a:folHlink>
          <a:srgbClr val="C2CD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15">
        <a:dk1>
          <a:srgbClr val="000000"/>
        </a:dk1>
        <a:lt1>
          <a:srgbClr val="FFFFFF"/>
        </a:lt1>
        <a:dk2>
          <a:srgbClr val="0079C1"/>
        </a:dk2>
        <a:lt2>
          <a:srgbClr val="0643BC"/>
        </a:lt2>
        <a:accent1>
          <a:srgbClr val="C2CD2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DDE3AC"/>
        </a:accent5>
        <a:accent6>
          <a:srgbClr val="00008A"/>
        </a:accent6>
        <a:hlink>
          <a:srgbClr val="0079C1"/>
        </a:hlink>
        <a:folHlink>
          <a:srgbClr val="C2CD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o-branded PowerPoint White Bkgrd Design Template 16">
        <a:dk1>
          <a:srgbClr val="000000"/>
        </a:dk1>
        <a:lt1>
          <a:srgbClr val="FFFFFF"/>
        </a:lt1>
        <a:dk2>
          <a:srgbClr val="0073AE"/>
        </a:dk2>
        <a:lt2>
          <a:srgbClr val="05328D"/>
        </a:lt2>
        <a:accent1>
          <a:srgbClr val="CCCC31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00008A"/>
        </a:accent6>
        <a:hlink>
          <a:srgbClr val="0073AE"/>
        </a:hlink>
        <a:folHlink>
          <a:srgbClr val="C2C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689</Words>
  <Application>Microsoft Office PowerPoint</Application>
  <PresentationFormat>Widescreen</PresentationFormat>
  <Paragraphs>164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Verdana</vt:lpstr>
      <vt:lpstr>Wingdings</vt:lpstr>
      <vt:lpstr>2015_DualBrand_BeTheMatch_PowerPointTemplate</vt:lpstr>
      <vt:lpstr>2009 Co-branded PowerPoint White Bkgrd Design Template</vt:lpstr>
      <vt:lpstr>1_2009 Co-branded PowerPoint White Bkgrd Design Template</vt:lpstr>
      <vt:lpstr> Hematopoietic Cell Transplantation: Moving Beyond Survival to the  Patient’s Perspective  Linda J Burns, MD Medical Director, NMDP/Be The Match Health Services Research Program  October 19, 2017 2016 Quality and Value in HCT Forum  </vt:lpstr>
      <vt:lpstr>Financial Disclosures</vt:lpstr>
      <vt:lpstr>Learning objectives</vt:lpstr>
      <vt:lpstr> Why focus on the patient’s perspective?</vt:lpstr>
      <vt:lpstr>2015 Quality and Value Forum  Patient and Caregiver Panel  </vt:lpstr>
      <vt:lpstr>Patient-Centered Outcomes Research (PCOR)</vt:lpstr>
      <vt:lpstr>PowerPoint Presentation</vt:lpstr>
      <vt:lpstr>NMDP’s PCORI Engagement Award Engaging Patients in Developing a Patient-Centered Hematopoietic Cell Transplant Research Agenda</vt:lpstr>
      <vt:lpstr>Two-Year Work Plan</vt:lpstr>
      <vt:lpstr>PowerPoint Presentation</vt:lpstr>
      <vt:lpstr>Working Groups: Composition and Tasks</vt:lpstr>
      <vt:lpstr>Working Groups: Six Key Areas</vt:lpstr>
      <vt:lpstr>Symposium 2:  Prioritizing a PCOR HCT Research Agenda </vt:lpstr>
      <vt:lpstr>Symposium 3:  Building a PCOR Collaborative Community</vt:lpstr>
      <vt:lpstr>Dissemination</vt:lpstr>
      <vt:lpstr>Dissemination</vt:lpstr>
      <vt:lpstr>Summary</vt:lpstr>
    </vt:vector>
  </TitlesOfParts>
  <Company>Be The Match - NMDP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Cell Transplantation: Moving Beyond Survival to the  Patient’s Perspective  Linda J Burns, MD Medical Director, NMDP/Be The Match Health Services Research Program  Optum 2016</dc:title>
  <dc:creator>Linda Burns</dc:creator>
  <cp:lastModifiedBy>Lauren Marks</cp:lastModifiedBy>
  <cp:revision>22</cp:revision>
  <dcterms:created xsi:type="dcterms:W3CDTF">2016-09-05T23:04:04Z</dcterms:created>
  <dcterms:modified xsi:type="dcterms:W3CDTF">2016-10-05T20:34:05Z</dcterms:modified>
</cp:coreProperties>
</file>